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361" r:id="rId6"/>
    <p:sldId id="287" r:id="rId7"/>
    <p:sldId id="305" r:id="rId8"/>
    <p:sldId id="335" r:id="rId9"/>
    <p:sldId id="336" r:id="rId10"/>
    <p:sldId id="337" r:id="rId11"/>
    <p:sldId id="338" r:id="rId12"/>
    <p:sldId id="330" r:id="rId13"/>
    <p:sldId id="362" r:id="rId14"/>
    <p:sldId id="363" r:id="rId15"/>
    <p:sldId id="364" r:id="rId16"/>
    <p:sldId id="340" r:id="rId17"/>
    <p:sldId id="347" r:id="rId18"/>
    <p:sldId id="329" r:id="rId19"/>
    <p:sldId id="351" r:id="rId20"/>
    <p:sldId id="339" r:id="rId21"/>
    <p:sldId id="345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A102F-D6F1-4047-94F5-37160DD52467}" v="11" dt="2023-07-20T09:28:35.613"/>
    <p1510:client id="{40461E25-B18F-80A2-1C90-F9365579E4DE}" v="9" dt="2023-07-19T15:12:54.652"/>
    <p1510:client id="{0F45F7DB-0336-FDF7-75CB-8101337CFAC2}" v="4" dt="2023-07-20T08:35:55.645"/>
    <p1510:client id="{5A61CC86-7E2C-26BB-8577-721AFC9B29AD}" v="8" dt="2023-03-09T15:58:31.811"/>
    <p1510:client id="{1AFE7837-5F78-4F6D-F6DE-97D259A03108}" v="3" dt="2023-07-19T15:29:04.174"/>
    <p1510:client id="{3C096CD9-8C0F-EE79-7355-0661C793B3A1}" v="136" dt="2023-07-19T15:28:20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76C4E-149B-4457-A6AE-5EE2AE78324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3DCD2-2C49-4370-BFD6-3AC9A9B5F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7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9E4C-529E-4A47-9CD2-5308A3FCBD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3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9E4C-529E-4A47-9CD2-5308A3FCBD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3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DF4FA-EEBF-41F1-8E1C-79C196CF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20C66-9B4B-41C0-8475-41B4416DD4B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7F4C5-B25F-4C79-955E-7F6A0597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0DF02-C0DF-443B-AC1D-C44D2FD8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636CD-CC2F-4831-869B-BDDB0F48F3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56ADDB-7637-4464-ABB0-F9B27E16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7" y="428625"/>
            <a:ext cx="11335109" cy="1095375"/>
          </a:xfrm>
          <a:prstGeom prst="rect">
            <a:avLst/>
          </a:prstGeom>
        </p:spPr>
        <p:txBody>
          <a:bodyPr anchor="ctr"/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DB8DE4-FDB5-4B14-9AC1-5B25C03D5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7" y="1791120"/>
            <a:ext cx="11335109" cy="410387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2800"/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2800"/>
            </a:lvl2pPr>
            <a:lvl3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2800"/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2800"/>
            </a:lvl4pPr>
            <a:lvl5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52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EC3F-64F8-4E2D-BFBC-A5CED46F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7" y="428625"/>
            <a:ext cx="11335109" cy="1095375"/>
          </a:xfrm>
          <a:prstGeom prst="rect">
            <a:avLst/>
          </a:prstGeom>
        </p:spPr>
        <p:txBody>
          <a:bodyPr anchor="ctr"/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57560-A54E-4971-97C4-505DE0F60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7" y="1791120"/>
            <a:ext cx="11335109" cy="410387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2800"/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2800"/>
            </a:lvl2pPr>
            <a:lvl3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2800"/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2800"/>
            </a:lvl4pPr>
            <a:lvl5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86703-653A-4F36-A065-EA65AB8F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20C66-9B4B-41C0-8475-41B4416DD4B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4FF77-A660-43EA-A224-4EA6BE3F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1A0E0-8B48-4A7B-8A05-F5C8B09B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636CD-CC2F-4831-869B-BDDB0F48F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4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08B2FD7-1450-4766-A01F-762FDBC7E4B5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0" y="6015553"/>
            <a:ext cx="12191999" cy="84244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1440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Lucida Handwriting" panose="03010101010101010101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>
              <a:latin typeface="Bahnschrift SemiLight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A92362-1487-4ACD-8365-5462D64709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5068" y1="12346" x2="15068" y2="50617"/>
                        <a14:foregroundMark x1="15068" y1="50617" x2="37900" y2="82305"/>
                        <a14:foregroundMark x1="37900" y1="82305" x2="78995" y2="74897"/>
                        <a14:foregroundMark x1="78995" y1="74897" x2="84475" y2="37037"/>
                        <a14:foregroundMark x1="84475" y1="37037" x2="50685" y2="13580"/>
                        <a14:foregroundMark x1="50685" y1="13580" x2="38356" y2="63374"/>
                        <a14:foregroundMark x1="38356" y1="63374" x2="65753" y2="34156"/>
                        <a14:foregroundMark x1="65753" y1="34156" x2="77626" y2="72428"/>
                        <a14:foregroundMark x1="77626" y1="72428" x2="35616" y2="74486"/>
                        <a14:foregroundMark x1="35616" y1="74486" x2="22374" y2="36214"/>
                        <a14:foregroundMark x1="22374" y1="36214" x2="65753" y2="16461"/>
                        <a14:foregroundMark x1="65753" y1="16461" x2="23288" y2="19753"/>
                        <a14:foregroundMark x1="23288" y1="19753" x2="60274" y2="39095"/>
                        <a14:foregroundMark x1="60274" y1="39095" x2="21918" y2="59671"/>
                        <a14:foregroundMark x1="21918" y1="59671" x2="73516" y2="54321"/>
                        <a14:foregroundMark x1="73516" y1="54321" x2="31050" y2="47325"/>
                        <a14:foregroundMark x1="31050" y1="47325" x2="16438" y2="49794"/>
                        <a14:foregroundMark x1="35160" y1="32922" x2="37900" y2="40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67" y="6015553"/>
            <a:ext cx="787635" cy="8731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034FD9-6A04-4983-8101-44F8D2D8A6A4}"/>
              </a:ext>
            </a:extLst>
          </p:cNvPr>
          <p:cNvSpPr txBox="1">
            <a:spLocks/>
          </p:cNvSpPr>
          <p:nvPr userDrawn="1"/>
        </p:nvSpPr>
        <p:spPr>
          <a:xfrm>
            <a:off x="399913" y="1781235"/>
            <a:ext cx="11373072" cy="410387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B2A9E-6565-49A1-BB3A-F3091860A634}"/>
              </a:ext>
            </a:extLst>
          </p:cNvPr>
          <p:cNvGrpSpPr/>
          <p:nvPr userDrawn="1"/>
        </p:nvGrpSpPr>
        <p:grpSpPr>
          <a:xfrm>
            <a:off x="219913" y="237478"/>
            <a:ext cx="11752174" cy="1440000"/>
            <a:chOff x="439826" y="247650"/>
            <a:chExt cx="11752174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EADEEA-3B19-4E85-BCEF-5F998C23BE19}"/>
                </a:ext>
              </a:extLst>
            </p:cNvPr>
            <p:cNvSpPr/>
            <p:nvPr/>
          </p:nvSpPr>
          <p:spPr>
            <a:xfrm>
              <a:off x="619826" y="435873"/>
              <a:ext cx="11373072" cy="1080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GB" sz="4000" b="1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026C30-13A3-440F-84A6-FE6CA44468BC}"/>
                </a:ext>
              </a:extLst>
            </p:cNvPr>
            <p:cNvSpPr/>
            <p:nvPr/>
          </p:nvSpPr>
          <p:spPr>
            <a:xfrm>
              <a:off x="439826" y="247650"/>
              <a:ext cx="11752174" cy="144000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8885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tapestryjournal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weduc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4.xml"/><Relationship Id="rId7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7.xml"/><Relationship Id="rId7" Type="http://schemas.openxmlformats.org/officeDocument/2006/relationships/image" Target="../media/image10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&#10;&#10;Description automatically generated">
            <a:extLst>
              <a:ext uri="{FF2B5EF4-FFF2-40B4-BE49-F238E27FC236}">
                <a16:creationId xmlns:a16="http://schemas.microsoft.com/office/drawing/2014/main" id="{93967D86-0C85-49B5-B48A-DD2B2B94F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081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EB3F1EA-43DA-4677-A6CE-749B8B4C3D47}"/>
              </a:ext>
            </a:extLst>
          </p:cNvPr>
          <p:cNvGrpSpPr/>
          <p:nvPr/>
        </p:nvGrpSpPr>
        <p:grpSpPr>
          <a:xfrm>
            <a:off x="1056000" y="1624586"/>
            <a:ext cx="10080000" cy="2520000"/>
            <a:chOff x="793445" y="1679838"/>
            <a:chExt cx="10080000" cy="252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A5F372-326A-4A0B-A005-AB521A5B8B94}"/>
                </a:ext>
              </a:extLst>
            </p:cNvPr>
            <p:cNvSpPr/>
            <p:nvPr/>
          </p:nvSpPr>
          <p:spPr>
            <a:xfrm>
              <a:off x="793445" y="1679838"/>
              <a:ext cx="10080000" cy="2520000"/>
            </a:xfrm>
            <a:prstGeom prst="rect">
              <a:avLst/>
            </a:prstGeom>
            <a:noFill/>
            <a:ln w="7620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364556-E9D1-46FC-8EB0-E148D8BEE49B}"/>
                </a:ext>
              </a:extLst>
            </p:cNvPr>
            <p:cNvSpPr txBox="1"/>
            <p:nvPr/>
          </p:nvSpPr>
          <p:spPr>
            <a:xfrm>
              <a:off x="988336" y="1970342"/>
              <a:ext cx="9690217" cy="193899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bg1">
                  <a:alpha val="90000"/>
                </a:schemeClr>
              </a:solidFill>
            </a:ln>
          </p:spPr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GB" sz="6000" b="1"/>
                <a:t>Alfred Sutton Nursery 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94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3E83-4137-4C5A-98B5-A598283B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>
                <a:latin typeface="Garamond" panose="02020404030301010803" pitchFamily="18" charset="0"/>
                <a:cs typeface="Calibri Light"/>
              </a:rPr>
            </a:br>
            <a:br>
              <a:rPr lang="en-GB">
                <a:latin typeface="Garamond" panose="02020404030301010803" pitchFamily="18" charset="0"/>
                <a:cs typeface="Calibri Light"/>
              </a:rPr>
            </a:br>
            <a:br>
              <a:rPr lang="en-GB">
                <a:latin typeface="Garamond" panose="02020404030301010803" pitchFamily="18" charset="0"/>
                <a:cs typeface="Calibri Light"/>
              </a:rPr>
            </a:br>
            <a:r>
              <a:rPr lang="en-GB" sz="3600">
                <a:latin typeface="Garamond" panose="02020404030301010803" pitchFamily="18" charset="0"/>
                <a:cs typeface="Calibri Light"/>
              </a:rPr>
              <a:t>In Nursery we focus on Communication and Language skills through carpet time, key groups and free flow play.</a:t>
            </a:r>
            <a:br>
              <a:rPr lang="en-GB" sz="3600">
                <a:latin typeface="Garamond" panose="02020404030301010803" pitchFamily="18" charset="0"/>
                <a:cs typeface="Calibri Light"/>
              </a:rPr>
            </a:br>
            <a:br>
              <a:rPr lang="en-GB">
                <a:latin typeface="Garamond" panose="02020404030301010803" pitchFamily="18" charset="0"/>
                <a:cs typeface="Calibri Light"/>
              </a:rPr>
            </a:br>
            <a:r>
              <a:rPr lang="en-GB">
                <a:latin typeface="Garamond" panose="02020404030301010803" pitchFamily="18" charset="0"/>
                <a:cs typeface="Calibri Light"/>
              </a:rPr>
              <a:t>On the carpet we practise our listening and attention skills by: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562C76-C688-4082-966D-3DE605781857}"/>
              </a:ext>
            </a:extLst>
          </p:cNvPr>
          <p:cNvGrpSpPr/>
          <p:nvPr/>
        </p:nvGrpSpPr>
        <p:grpSpPr>
          <a:xfrm>
            <a:off x="533399" y="3225710"/>
            <a:ext cx="11096443" cy="2036097"/>
            <a:chOff x="269295" y="3045713"/>
            <a:chExt cx="11626777" cy="22504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233439-73A7-411A-B807-1278096DB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0441" y="3079848"/>
              <a:ext cx="2615631" cy="219087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42F347-C9D3-42A3-8315-F520CF053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9818" y="3105334"/>
              <a:ext cx="2707690" cy="21908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282102-00AC-44F4-B6C8-4FCF1A47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1240" y="3082182"/>
              <a:ext cx="2707690" cy="21684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48C009-1440-422D-B2B6-F07EA6A92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295" y="3045713"/>
              <a:ext cx="2707690" cy="2241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25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3E83-4137-4C5A-98B5-A598283B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53" y="130046"/>
            <a:ext cx="11335109" cy="1095375"/>
          </a:xfrm>
        </p:spPr>
        <p:txBody>
          <a:bodyPr/>
          <a:lstStyle/>
          <a:p>
            <a:pPr algn="l"/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r>
              <a:rPr lang="en-GB">
                <a:latin typeface="Garamond" panose="02020404030301010803" pitchFamily="18" charset="0"/>
                <a:ea typeface="+mn-lt"/>
                <a:cs typeface="+mn-lt"/>
              </a:rPr>
              <a:t>    We develop our Physical Development    skills through Gross and Fine motor skills </a:t>
            </a: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endParaRPr lang="en-GB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A4F7-614F-4420-ABD8-5AB43E2A7D53}"/>
              </a:ext>
            </a:extLst>
          </p:cNvPr>
          <p:cNvSpPr txBox="1"/>
          <p:nvPr/>
        </p:nvSpPr>
        <p:spPr>
          <a:xfrm>
            <a:off x="1156994" y="2612571"/>
            <a:ext cx="42920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running</a:t>
            </a:r>
          </a:p>
          <a:p>
            <a:r>
              <a:rPr lang="en-GB" sz="3600" b="1"/>
              <a:t>jumping</a:t>
            </a:r>
          </a:p>
          <a:p>
            <a:r>
              <a:rPr lang="en-GB" sz="3600" b="1"/>
              <a:t>climbing</a:t>
            </a:r>
          </a:p>
          <a:p>
            <a:r>
              <a:rPr lang="en-GB" sz="3600" b="1"/>
              <a:t>scooting</a:t>
            </a:r>
          </a:p>
          <a:p>
            <a:r>
              <a:rPr lang="en-GB" sz="3600" b="1"/>
              <a:t>ribbons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C705C-5279-4C91-89BC-A2D355FFD110}"/>
              </a:ext>
            </a:extLst>
          </p:cNvPr>
          <p:cNvSpPr txBox="1"/>
          <p:nvPr/>
        </p:nvSpPr>
        <p:spPr>
          <a:xfrm>
            <a:off x="8350897" y="2612571"/>
            <a:ext cx="4823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threading</a:t>
            </a:r>
          </a:p>
          <a:p>
            <a:r>
              <a:rPr lang="en-GB" sz="3200" b="1"/>
              <a:t>mark making</a:t>
            </a:r>
          </a:p>
          <a:p>
            <a:r>
              <a:rPr lang="en-GB" sz="3200" b="1"/>
              <a:t>stacking</a:t>
            </a:r>
          </a:p>
          <a:p>
            <a:r>
              <a:rPr lang="en-GB" sz="3200" b="1"/>
              <a:t>playdough</a:t>
            </a:r>
          </a:p>
          <a:p>
            <a:r>
              <a:rPr lang="en-GB" sz="3200" b="1"/>
              <a:t>scissor skills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EF701-2FF8-47C6-B8F3-AF5B16D1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40" y="1951968"/>
            <a:ext cx="1768546" cy="2166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0126BB-3EF4-4DE7-8C8E-9AC3E0F0C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904" y="3840167"/>
            <a:ext cx="1751045" cy="187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A89B7D-0E84-4D19-B276-8AF2904D5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50" y="1891319"/>
            <a:ext cx="18002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61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3E83-4137-4C5A-98B5-A598283B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9877" y="130046"/>
            <a:ext cx="13018140" cy="1095375"/>
          </a:xfrm>
        </p:spPr>
        <p:txBody>
          <a:bodyPr/>
          <a:lstStyle/>
          <a:p>
            <a:pPr algn="l"/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r>
              <a:rPr lang="en-GB">
                <a:latin typeface="Garamond" panose="02020404030301010803" pitchFamily="18" charset="0"/>
                <a:ea typeface="+mn-lt"/>
                <a:cs typeface="+mn-lt"/>
              </a:rPr>
              <a:t>               Our Weekly Learning: text and topic based</a:t>
            </a: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br>
              <a:rPr lang="en-GB">
                <a:latin typeface="Garamond" panose="02020404030301010803" pitchFamily="18" charset="0"/>
                <a:ea typeface="+mn-lt"/>
                <a:cs typeface="+mn-lt"/>
              </a:rPr>
            </a:br>
            <a:endParaRPr lang="en-GB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150F3-AFC6-4391-8698-9E8AA46A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54" y="1332270"/>
            <a:ext cx="10537349" cy="4490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9D3AE-0F0D-4D38-815B-BE9CAEFDEFD4}"/>
              </a:ext>
            </a:extLst>
          </p:cNvPr>
          <p:cNvSpPr txBox="1"/>
          <p:nvPr/>
        </p:nvSpPr>
        <p:spPr>
          <a:xfrm>
            <a:off x="1097315" y="6211669"/>
            <a:ext cx="998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More detailed plans covering all areas of learning can be accessed via the School Website</a:t>
            </a:r>
          </a:p>
          <a:p>
            <a:pPr algn="ctr"/>
            <a:r>
              <a:rPr lang="en-GB"/>
              <a:t> @ https://alfredsuttonprimary.co.uk </a:t>
            </a:r>
          </a:p>
        </p:txBody>
      </p:sp>
    </p:spTree>
    <p:extLst>
      <p:ext uri="{BB962C8B-B14F-4D97-AF65-F5344CB8AC3E}">
        <p14:creationId xmlns:p14="http://schemas.microsoft.com/office/powerpoint/2010/main" val="21243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9424-4E98-4325-AE25-E8F8E6C0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7" y="254832"/>
            <a:ext cx="11335109" cy="1303380"/>
          </a:xfrm>
        </p:spPr>
        <p:txBody>
          <a:bodyPr/>
          <a:lstStyle/>
          <a:p>
            <a:r>
              <a:rPr lang="en-GB"/>
              <a:t>The school day </a:t>
            </a:r>
            <a:br>
              <a:rPr lang="en-GB"/>
            </a:br>
            <a:r>
              <a:rPr lang="en-US" sz="1800"/>
              <a:t>We have our own large, well resourced outside area and children have access to both inside classrooms during free flow time. Take a look at what a typical day looks like:</a:t>
            </a:r>
            <a:br>
              <a:rPr lang="en-US" sz="1800"/>
            </a:br>
            <a:br>
              <a:rPr lang="en-US" sz="1800"/>
            </a:br>
            <a:r>
              <a:rPr lang="en-US" sz="1800"/>
              <a:t>In addition ALL Day children have a supervised lunchtime and play break from 11.30-12.20</a:t>
            </a:r>
            <a:br>
              <a:rPr lang="en-GB" sz="1800"/>
            </a:br>
            <a:endParaRPr lang="en-GB" sz="18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DE04C5-0B02-3854-C141-D0563444CCF5}"/>
              </a:ext>
            </a:extLst>
          </p:cNvPr>
          <p:cNvSpPr/>
          <p:nvPr/>
        </p:nvSpPr>
        <p:spPr>
          <a:xfrm>
            <a:off x="521286" y="1959430"/>
            <a:ext cx="5327800" cy="3793302"/>
          </a:xfrm>
          <a:custGeom>
            <a:avLst/>
            <a:gdLst>
              <a:gd name="connsiteX0" fmla="*/ 0 w 5220000"/>
              <a:gd name="connsiteY0" fmla="*/ 474538 h 2847170"/>
              <a:gd name="connsiteX1" fmla="*/ 474538 w 5220000"/>
              <a:gd name="connsiteY1" fmla="*/ 0 h 2847170"/>
              <a:gd name="connsiteX2" fmla="*/ 965694 w 5220000"/>
              <a:gd name="connsiteY2" fmla="*/ 0 h 2847170"/>
              <a:gd name="connsiteX3" fmla="*/ 1456851 w 5220000"/>
              <a:gd name="connsiteY3" fmla="*/ 0 h 2847170"/>
              <a:gd name="connsiteX4" fmla="*/ 2076135 w 5220000"/>
              <a:gd name="connsiteY4" fmla="*/ 0 h 2847170"/>
              <a:gd name="connsiteX5" fmla="*/ 2652709 w 5220000"/>
              <a:gd name="connsiteY5" fmla="*/ 0 h 2847170"/>
              <a:gd name="connsiteX6" fmla="*/ 3058447 w 5220000"/>
              <a:gd name="connsiteY6" fmla="*/ 0 h 2847170"/>
              <a:gd name="connsiteX7" fmla="*/ 3677731 w 5220000"/>
              <a:gd name="connsiteY7" fmla="*/ 0 h 2847170"/>
              <a:gd name="connsiteX8" fmla="*/ 4745462 w 5220000"/>
              <a:gd name="connsiteY8" fmla="*/ 0 h 2847170"/>
              <a:gd name="connsiteX9" fmla="*/ 5220000 w 5220000"/>
              <a:gd name="connsiteY9" fmla="*/ 474538 h 2847170"/>
              <a:gd name="connsiteX10" fmla="*/ 5220000 w 5220000"/>
              <a:gd name="connsiteY10" fmla="*/ 892119 h 2847170"/>
              <a:gd name="connsiteX11" fmla="*/ 5220000 w 5220000"/>
              <a:gd name="connsiteY11" fmla="*/ 1366642 h 2847170"/>
              <a:gd name="connsiteX12" fmla="*/ 5220000 w 5220000"/>
              <a:gd name="connsiteY12" fmla="*/ 1860147 h 2847170"/>
              <a:gd name="connsiteX13" fmla="*/ 5220000 w 5220000"/>
              <a:gd name="connsiteY13" fmla="*/ 2372632 h 2847170"/>
              <a:gd name="connsiteX14" fmla="*/ 4745462 w 5220000"/>
              <a:gd name="connsiteY14" fmla="*/ 2847170 h 2847170"/>
              <a:gd name="connsiteX15" fmla="*/ 4339724 w 5220000"/>
              <a:gd name="connsiteY15" fmla="*/ 2847170 h 2847170"/>
              <a:gd name="connsiteX16" fmla="*/ 3933986 w 5220000"/>
              <a:gd name="connsiteY16" fmla="*/ 2847170 h 2847170"/>
              <a:gd name="connsiteX17" fmla="*/ 3442830 w 5220000"/>
              <a:gd name="connsiteY17" fmla="*/ 2847170 h 2847170"/>
              <a:gd name="connsiteX18" fmla="*/ 2994383 w 5220000"/>
              <a:gd name="connsiteY18" fmla="*/ 2847170 h 2847170"/>
              <a:gd name="connsiteX19" fmla="*/ 2460518 w 5220000"/>
              <a:gd name="connsiteY19" fmla="*/ 2847170 h 2847170"/>
              <a:gd name="connsiteX20" fmla="*/ 2012071 w 5220000"/>
              <a:gd name="connsiteY20" fmla="*/ 2847170 h 2847170"/>
              <a:gd name="connsiteX21" fmla="*/ 1563624 w 5220000"/>
              <a:gd name="connsiteY21" fmla="*/ 2847170 h 2847170"/>
              <a:gd name="connsiteX22" fmla="*/ 1029758 w 5220000"/>
              <a:gd name="connsiteY22" fmla="*/ 2847170 h 2847170"/>
              <a:gd name="connsiteX23" fmla="*/ 474538 w 5220000"/>
              <a:gd name="connsiteY23" fmla="*/ 2847170 h 2847170"/>
              <a:gd name="connsiteX24" fmla="*/ 0 w 5220000"/>
              <a:gd name="connsiteY24" fmla="*/ 2372632 h 2847170"/>
              <a:gd name="connsiteX25" fmla="*/ 0 w 5220000"/>
              <a:gd name="connsiteY25" fmla="*/ 1955051 h 2847170"/>
              <a:gd name="connsiteX26" fmla="*/ 0 w 5220000"/>
              <a:gd name="connsiteY26" fmla="*/ 1442566 h 2847170"/>
              <a:gd name="connsiteX27" fmla="*/ 0 w 5220000"/>
              <a:gd name="connsiteY27" fmla="*/ 930081 h 2847170"/>
              <a:gd name="connsiteX28" fmla="*/ 0 w 5220000"/>
              <a:gd name="connsiteY28" fmla="*/ 474538 h 284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20000" h="2847170" fill="none" extrusionOk="0">
                <a:moveTo>
                  <a:pt x="0" y="474538"/>
                </a:moveTo>
                <a:cubicBezTo>
                  <a:pt x="-56680" y="206492"/>
                  <a:pt x="214424" y="-53807"/>
                  <a:pt x="474538" y="0"/>
                </a:cubicBezTo>
                <a:cubicBezTo>
                  <a:pt x="704065" y="-8811"/>
                  <a:pt x="743244" y="26056"/>
                  <a:pt x="965694" y="0"/>
                </a:cubicBezTo>
                <a:cubicBezTo>
                  <a:pt x="1188144" y="-26056"/>
                  <a:pt x="1270168" y="39032"/>
                  <a:pt x="1456851" y="0"/>
                </a:cubicBezTo>
                <a:cubicBezTo>
                  <a:pt x="1643534" y="-39032"/>
                  <a:pt x="1851908" y="9105"/>
                  <a:pt x="2076135" y="0"/>
                </a:cubicBezTo>
                <a:cubicBezTo>
                  <a:pt x="2300362" y="-9105"/>
                  <a:pt x="2379218" y="3274"/>
                  <a:pt x="2652709" y="0"/>
                </a:cubicBezTo>
                <a:cubicBezTo>
                  <a:pt x="2926200" y="-3274"/>
                  <a:pt x="2885260" y="7623"/>
                  <a:pt x="3058447" y="0"/>
                </a:cubicBezTo>
                <a:cubicBezTo>
                  <a:pt x="3231634" y="-7623"/>
                  <a:pt x="3483271" y="15450"/>
                  <a:pt x="3677731" y="0"/>
                </a:cubicBezTo>
                <a:cubicBezTo>
                  <a:pt x="3872191" y="-15450"/>
                  <a:pt x="4468034" y="92414"/>
                  <a:pt x="4745462" y="0"/>
                </a:cubicBezTo>
                <a:cubicBezTo>
                  <a:pt x="5004598" y="7991"/>
                  <a:pt x="5218926" y="247067"/>
                  <a:pt x="5220000" y="474538"/>
                </a:cubicBezTo>
                <a:cubicBezTo>
                  <a:pt x="5242797" y="652939"/>
                  <a:pt x="5191784" y="753458"/>
                  <a:pt x="5220000" y="892119"/>
                </a:cubicBezTo>
                <a:cubicBezTo>
                  <a:pt x="5248216" y="1030780"/>
                  <a:pt x="5191177" y="1269902"/>
                  <a:pt x="5220000" y="1366642"/>
                </a:cubicBezTo>
                <a:cubicBezTo>
                  <a:pt x="5248823" y="1463382"/>
                  <a:pt x="5179385" y="1722900"/>
                  <a:pt x="5220000" y="1860147"/>
                </a:cubicBezTo>
                <a:cubicBezTo>
                  <a:pt x="5260615" y="1997394"/>
                  <a:pt x="5203781" y="2260549"/>
                  <a:pt x="5220000" y="2372632"/>
                </a:cubicBezTo>
                <a:cubicBezTo>
                  <a:pt x="5228606" y="2629083"/>
                  <a:pt x="4997269" y="2854026"/>
                  <a:pt x="4745462" y="2847170"/>
                </a:cubicBezTo>
                <a:cubicBezTo>
                  <a:pt x="4660215" y="2887876"/>
                  <a:pt x="4457424" y="2845375"/>
                  <a:pt x="4339724" y="2847170"/>
                </a:cubicBezTo>
                <a:cubicBezTo>
                  <a:pt x="4222024" y="2848965"/>
                  <a:pt x="4019433" y="2813933"/>
                  <a:pt x="3933986" y="2847170"/>
                </a:cubicBezTo>
                <a:cubicBezTo>
                  <a:pt x="3848539" y="2880407"/>
                  <a:pt x="3554335" y="2788485"/>
                  <a:pt x="3442830" y="2847170"/>
                </a:cubicBezTo>
                <a:cubicBezTo>
                  <a:pt x="3331325" y="2905855"/>
                  <a:pt x="3196606" y="2835531"/>
                  <a:pt x="2994383" y="2847170"/>
                </a:cubicBezTo>
                <a:cubicBezTo>
                  <a:pt x="2792160" y="2858809"/>
                  <a:pt x="2690581" y="2800425"/>
                  <a:pt x="2460518" y="2847170"/>
                </a:cubicBezTo>
                <a:cubicBezTo>
                  <a:pt x="2230455" y="2893915"/>
                  <a:pt x="2126633" y="2844454"/>
                  <a:pt x="2012071" y="2847170"/>
                </a:cubicBezTo>
                <a:cubicBezTo>
                  <a:pt x="1897509" y="2849886"/>
                  <a:pt x="1711044" y="2811399"/>
                  <a:pt x="1563624" y="2847170"/>
                </a:cubicBezTo>
                <a:cubicBezTo>
                  <a:pt x="1416204" y="2882941"/>
                  <a:pt x="1264983" y="2799729"/>
                  <a:pt x="1029758" y="2847170"/>
                </a:cubicBezTo>
                <a:cubicBezTo>
                  <a:pt x="794533" y="2894611"/>
                  <a:pt x="719095" y="2812834"/>
                  <a:pt x="474538" y="2847170"/>
                </a:cubicBezTo>
                <a:cubicBezTo>
                  <a:pt x="243140" y="2827956"/>
                  <a:pt x="9332" y="2692643"/>
                  <a:pt x="0" y="2372632"/>
                </a:cubicBezTo>
                <a:cubicBezTo>
                  <a:pt x="-18284" y="2274613"/>
                  <a:pt x="11830" y="2108659"/>
                  <a:pt x="0" y="1955051"/>
                </a:cubicBezTo>
                <a:cubicBezTo>
                  <a:pt x="-11830" y="1801443"/>
                  <a:pt x="57704" y="1590341"/>
                  <a:pt x="0" y="1442566"/>
                </a:cubicBezTo>
                <a:cubicBezTo>
                  <a:pt x="-57704" y="1294791"/>
                  <a:pt x="21705" y="1158795"/>
                  <a:pt x="0" y="930081"/>
                </a:cubicBezTo>
                <a:cubicBezTo>
                  <a:pt x="-21705" y="701368"/>
                  <a:pt x="23720" y="578666"/>
                  <a:pt x="0" y="474538"/>
                </a:cubicBezTo>
                <a:close/>
              </a:path>
              <a:path w="5220000" h="2847170" stroke="0" extrusionOk="0">
                <a:moveTo>
                  <a:pt x="0" y="474538"/>
                </a:moveTo>
                <a:cubicBezTo>
                  <a:pt x="11383" y="247448"/>
                  <a:pt x="209946" y="-10561"/>
                  <a:pt x="474538" y="0"/>
                </a:cubicBezTo>
                <a:cubicBezTo>
                  <a:pt x="601963" y="-40685"/>
                  <a:pt x="798952" y="37781"/>
                  <a:pt x="922985" y="0"/>
                </a:cubicBezTo>
                <a:cubicBezTo>
                  <a:pt x="1047018" y="-37781"/>
                  <a:pt x="1187389" y="32965"/>
                  <a:pt x="1414141" y="0"/>
                </a:cubicBezTo>
                <a:cubicBezTo>
                  <a:pt x="1640893" y="-32965"/>
                  <a:pt x="1891074" y="51517"/>
                  <a:pt x="2033425" y="0"/>
                </a:cubicBezTo>
                <a:cubicBezTo>
                  <a:pt x="2175776" y="-51517"/>
                  <a:pt x="2493416" y="49958"/>
                  <a:pt x="2610000" y="0"/>
                </a:cubicBezTo>
                <a:cubicBezTo>
                  <a:pt x="2726585" y="-49958"/>
                  <a:pt x="2939670" y="9557"/>
                  <a:pt x="3143866" y="0"/>
                </a:cubicBezTo>
                <a:cubicBezTo>
                  <a:pt x="3348062" y="-9557"/>
                  <a:pt x="3552093" y="13011"/>
                  <a:pt x="3720440" y="0"/>
                </a:cubicBezTo>
                <a:cubicBezTo>
                  <a:pt x="3888787" y="-13011"/>
                  <a:pt x="3940881" y="16926"/>
                  <a:pt x="4126178" y="0"/>
                </a:cubicBezTo>
                <a:cubicBezTo>
                  <a:pt x="4311475" y="-16926"/>
                  <a:pt x="4612409" y="65426"/>
                  <a:pt x="4745462" y="0"/>
                </a:cubicBezTo>
                <a:cubicBezTo>
                  <a:pt x="5002180" y="-30294"/>
                  <a:pt x="5223397" y="148569"/>
                  <a:pt x="5220000" y="474538"/>
                </a:cubicBezTo>
                <a:cubicBezTo>
                  <a:pt x="5242292" y="588627"/>
                  <a:pt x="5218416" y="801790"/>
                  <a:pt x="5220000" y="892119"/>
                </a:cubicBezTo>
                <a:cubicBezTo>
                  <a:pt x="5221584" y="982448"/>
                  <a:pt x="5217630" y="1155701"/>
                  <a:pt x="5220000" y="1366642"/>
                </a:cubicBezTo>
                <a:cubicBezTo>
                  <a:pt x="5222370" y="1577583"/>
                  <a:pt x="5185222" y="1610145"/>
                  <a:pt x="5220000" y="1803204"/>
                </a:cubicBezTo>
                <a:cubicBezTo>
                  <a:pt x="5254778" y="1996263"/>
                  <a:pt x="5214819" y="2254182"/>
                  <a:pt x="5220000" y="2372632"/>
                </a:cubicBezTo>
                <a:cubicBezTo>
                  <a:pt x="5166934" y="2682046"/>
                  <a:pt x="4955133" y="2851946"/>
                  <a:pt x="4745462" y="2847170"/>
                </a:cubicBezTo>
                <a:cubicBezTo>
                  <a:pt x="4612861" y="2885260"/>
                  <a:pt x="4453319" y="2779992"/>
                  <a:pt x="4168887" y="2847170"/>
                </a:cubicBezTo>
                <a:cubicBezTo>
                  <a:pt x="3884456" y="2914348"/>
                  <a:pt x="3854026" y="2809393"/>
                  <a:pt x="3635022" y="2847170"/>
                </a:cubicBezTo>
                <a:cubicBezTo>
                  <a:pt x="3416019" y="2884947"/>
                  <a:pt x="3330257" y="2824202"/>
                  <a:pt x="3229284" y="2847170"/>
                </a:cubicBezTo>
                <a:cubicBezTo>
                  <a:pt x="3128311" y="2870138"/>
                  <a:pt x="2862782" y="2810949"/>
                  <a:pt x="2738128" y="2847170"/>
                </a:cubicBezTo>
                <a:cubicBezTo>
                  <a:pt x="2613474" y="2883391"/>
                  <a:pt x="2277865" y="2795550"/>
                  <a:pt x="2161553" y="2847170"/>
                </a:cubicBezTo>
                <a:cubicBezTo>
                  <a:pt x="2045241" y="2898790"/>
                  <a:pt x="1831554" y="2828420"/>
                  <a:pt x="1542269" y="2847170"/>
                </a:cubicBezTo>
                <a:cubicBezTo>
                  <a:pt x="1252984" y="2865920"/>
                  <a:pt x="1164002" y="2791484"/>
                  <a:pt x="965694" y="2847170"/>
                </a:cubicBezTo>
                <a:cubicBezTo>
                  <a:pt x="767387" y="2902856"/>
                  <a:pt x="648968" y="2810268"/>
                  <a:pt x="474538" y="2847170"/>
                </a:cubicBezTo>
                <a:cubicBezTo>
                  <a:pt x="202206" y="2875049"/>
                  <a:pt x="11284" y="2641048"/>
                  <a:pt x="0" y="2372632"/>
                </a:cubicBezTo>
                <a:cubicBezTo>
                  <a:pt x="-12678" y="2253676"/>
                  <a:pt x="38544" y="2048533"/>
                  <a:pt x="0" y="1879128"/>
                </a:cubicBezTo>
                <a:cubicBezTo>
                  <a:pt x="-38544" y="1709723"/>
                  <a:pt x="46577" y="1505767"/>
                  <a:pt x="0" y="1366642"/>
                </a:cubicBezTo>
                <a:cubicBezTo>
                  <a:pt x="-46577" y="1227517"/>
                  <a:pt x="11677" y="1092331"/>
                  <a:pt x="0" y="911100"/>
                </a:cubicBezTo>
                <a:cubicBezTo>
                  <a:pt x="-11677" y="729869"/>
                  <a:pt x="51791" y="619292"/>
                  <a:pt x="0" y="4745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7972664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9705">
              <a:spcBef>
                <a:spcPts val="1200"/>
              </a:spcBef>
            </a:pPr>
            <a:r>
              <a:rPr lang="en-US" sz="2000" b="1">
                <a:solidFill>
                  <a:schemeClr val="tx1"/>
                </a:solidFill>
              </a:rPr>
              <a:t>Morning sessions (8.40-11.40)</a:t>
            </a:r>
            <a:endParaRPr lang="en-US"/>
          </a:p>
          <a:p>
            <a:pPr marL="179705">
              <a:spcBef>
                <a:spcPts val="1200"/>
              </a:spcBef>
            </a:pPr>
            <a:r>
              <a:rPr lang="en-US" sz="1600">
                <a:solidFill>
                  <a:schemeClr val="tx1"/>
                </a:solidFill>
              </a:rPr>
              <a:t>8.40- 50am  Soft start to the day	: Nursery doors open – say goodbye to parents and free choosing to settle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9.05 Carpet time: Welcome and Registration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9.10-9.30 Carpet time based on the week’s learning 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9.30-11.00 Open up for free flow choosing, inside and out, free flow snack 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11-11.10am Tidy up and Book Look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11.10-11.25 Key Group time (activity based on week’s learning and/or identified next steps	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11.30-11.35 Rhyme time and active 5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11.40 Home time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B6805D-B471-3D63-E63B-AD2DA3ADBCBA}"/>
              </a:ext>
            </a:extLst>
          </p:cNvPr>
          <p:cNvSpPr/>
          <p:nvPr/>
        </p:nvSpPr>
        <p:spPr>
          <a:xfrm>
            <a:off x="6240279" y="1959430"/>
            <a:ext cx="5327800" cy="3793302"/>
          </a:xfrm>
          <a:custGeom>
            <a:avLst/>
            <a:gdLst>
              <a:gd name="connsiteX0" fmla="*/ 0 w 5220000"/>
              <a:gd name="connsiteY0" fmla="*/ 474538 h 2847169"/>
              <a:gd name="connsiteX1" fmla="*/ 474538 w 5220000"/>
              <a:gd name="connsiteY1" fmla="*/ 0 h 2847169"/>
              <a:gd name="connsiteX2" fmla="*/ 965694 w 5220000"/>
              <a:gd name="connsiteY2" fmla="*/ 0 h 2847169"/>
              <a:gd name="connsiteX3" fmla="*/ 1456851 w 5220000"/>
              <a:gd name="connsiteY3" fmla="*/ 0 h 2847169"/>
              <a:gd name="connsiteX4" fmla="*/ 2076135 w 5220000"/>
              <a:gd name="connsiteY4" fmla="*/ 0 h 2847169"/>
              <a:gd name="connsiteX5" fmla="*/ 2652709 w 5220000"/>
              <a:gd name="connsiteY5" fmla="*/ 0 h 2847169"/>
              <a:gd name="connsiteX6" fmla="*/ 3058447 w 5220000"/>
              <a:gd name="connsiteY6" fmla="*/ 0 h 2847169"/>
              <a:gd name="connsiteX7" fmla="*/ 3677731 w 5220000"/>
              <a:gd name="connsiteY7" fmla="*/ 0 h 2847169"/>
              <a:gd name="connsiteX8" fmla="*/ 4745462 w 5220000"/>
              <a:gd name="connsiteY8" fmla="*/ 0 h 2847169"/>
              <a:gd name="connsiteX9" fmla="*/ 5220000 w 5220000"/>
              <a:gd name="connsiteY9" fmla="*/ 474538 h 2847169"/>
              <a:gd name="connsiteX10" fmla="*/ 5220000 w 5220000"/>
              <a:gd name="connsiteY10" fmla="*/ 892118 h 2847169"/>
              <a:gd name="connsiteX11" fmla="*/ 5220000 w 5220000"/>
              <a:gd name="connsiteY11" fmla="*/ 1366642 h 2847169"/>
              <a:gd name="connsiteX12" fmla="*/ 5220000 w 5220000"/>
              <a:gd name="connsiteY12" fmla="*/ 1860146 h 2847169"/>
              <a:gd name="connsiteX13" fmla="*/ 5220000 w 5220000"/>
              <a:gd name="connsiteY13" fmla="*/ 2372631 h 2847169"/>
              <a:gd name="connsiteX14" fmla="*/ 4745462 w 5220000"/>
              <a:gd name="connsiteY14" fmla="*/ 2847169 h 2847169"/>
              <a:gd name="connsiteX15" fmla="*/ 4339724 w 5220000"/>
              <a:gd name="connsiteY15" fmla="*/ 2847169 h 2847169"/>
              <a:gd name="connsiteX16" fmla="*/ 3933986 w 5220000"/>
              <a:gd name="connsiteY16" fmla="*/ 2847169 h 2847169"/>
              <a:gd name="connsiteX17" fmla="*/ 3442830 w 5220000"/>
              <a:gd name="connsiteY17" fmla="*/ 2847169 h 2847169"/>
              <a:gd name="connsiteX18" fmla="*/ 2994383 w 5220000"/>
              <a:gd name="connsiteY18" fmla="*/ 2847169 h 2847169"/>
              <a:gd name="connsiteX19" fmla="*/ 2460518 w 5220000"/>
              <a:gd name="connsiteY19" fmla="*/ 2847169 h 2847169"/>
              <a:gd name="connsiteX20" fmla="*/ 2012071 w 5220000"/>
              <a:gd name="connsiteY20" fmla="*/ 2847169 h 2847169"/>
              <a:gd name="connsiteX21" fmla="*/ 1563624 w 5220000"/>
              <a:gd name="connsiteY21" fmla="*/ 2847169 h 2847169"/>
              <a:gd name="connsiteX22" fmla="*/ 1029758 w 5220000"/>
              <a:gd name="connsiteY22" fmla="*/ 2847169 h 2847169"/>
              <a:gd name="connsiteX23" fmla="*/ 474538 w 5220000"/>
              <a:gd name="connsiteY23" fmla="*/ 2847169 h 2847169"/>
              <a:gd name="connsiteX24" fmla="*/ 0 w 5220000"/>
              <a:gd name="connsiteY24" fmla="*/ 2372631 h 2847169"/>
              <a:gd name="connsiteX25" fmla="*/ 0 w 5220000"/>
              <a:gd name="connsiteY25" fmla="*/ 1955051 h 2847169"/>
              <a:gd name="connsiteX26" fmla="*/ 0 w 5220000"/>
              <a:gd name="connsiteY26" fmla="*/ 1442565 h 2847169"/>
              <a:gd name="connsiteX27" fmla="*/ 0 w 5220000"/>
              <a:gd name="connsiteY27" fmla="*/ 930080 h 2847169"/>
              <a:gd name="connsiteX28" fmla="*/ 0 w 5220000"/>
              <a:gd name="connsiteY28" fmla="*/ 474538 h 284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20000" h="2847169" fill="none" extrusionOk="0">
                <a:moveTo>
                  <a:pt x="0" y="474538"/>
                </a:moveTo>
                <a:cubicBezTo>
                  <a:pt x="-56680" y="206492"/>
                  <a:pt x="214424" y="-53807"/>
                  <a:pt x="474538" y="0"/>
                </a:cubicBezTo>
                <a:cubicBezTo>
                  <a:pt x="704065" y="-8811"/>
                  <a:pt x="743244" y="26056"/>
                  <a:pt x="965694" y="0"/>
                </a:cubicBezTo>
                <a:cubicBezTo>
                  <a:pt x="1188144" y="-26056"/>
                  <a:pt x="1270168" y="39032"/>
                  <a:pt x="1456851" y="0"/>
                </a:cubicBezTo>
                <a:cubicBezTo>
                  <a:pt x="1643534" y="-39032"/>
                  <a:pt x="1851908" y="9105"/>
                  <a:pt x="2076135" y="0"/>
                </a:cubicBezTo>
                <a:cubicBezTo>
                  <a:pt x="2300362" y="-9105"/>
                  <a:pt x="2379218" y="3274"/>
                  <a:pt x="2652709" y="0"/>
                </a:cubicBezTo>
                <a:cubicBezTo>
                  <a:pt x="2926200" y="-3274"/>
                  <a:pt x="2885260" y="7623"/>
                  <a:pt x="3058447" y="0"/>
                </a:cubicBezTo>
                <a:cubicBezTo>
                  <a:pt x="3231634" y="-7623"/>
                  <a:pt x="3483271" y="15450"/>
                  <a:pt x="3677731" y="0"/>
                </a:cubicBezTo>
                <a:cubicBezTo>
                  <a:pt x="3872191" y="-15450"/>
                  <a:pt x="4468034" y="92414"/>
                  <a:pt x="4745462" y="0"/>
                </a:cubicBezTo>
                <a:cubicBezTo>
                  <a:pt x="5004598" y="7991"/>
                  <a:pt x="5218926" y="247067"/>
                  <a:pt x="5220000" y="474538"/>
                </a:cubicBezTo>
                <a:cubicBezTo>
                  <a:pt x="5233384" y="662390"/>
                  <a:pt x="5191770" y="759741"/>
                  <a:pt x="5220000" y="892118"/>
                </a:cubicBezTo>
                <a:cubicBezTo>
                  <a:pt x="5248230" y="1024495"/>
                  <a:pt x="5195421" y="1261941"/>
                  <a:pt x="5220000" y="1366642"/>
                </a:cubicBezTo>
                <a:cubicBezTo>
                  <a:pt x="5244579" y="1471343"/>
                  <a:pt x="5179233" y="1731324"/>
                  <a:pt x="5220000" y="1860146"/>
                </a:cubicBezTo>
                <a:cubicBezTo>
                  <a:pt x="5260767" y="1988968"/>
                  <a:pt x="5203781" y="2260548"/>
                  <a:pt x="5220000" y="2372631"/>
                </a:cubicBezTo>
                <a:cubicBezTo>
                  <a:pt x="5228606" y="2629082"/>
                  <a:pt x="4997269" y="2854025"/>
                  <a:pt x="4745462" y="2847169"/>
                </a:cubicBezTo>
                <a:cubicBezTo>
                  <a:pt x="4660215" y="2887875"/>
                  <a:pt x="4457424" y="2845374"/>
                  <a:pt x="4339724" y="2847169"/>
                </a:cubicBezTo>
                <a:cubicBezTo>
                  <a:pt x="4222024" y="2848964"/>
                  <a:pt x="4019433" y="2813932"/>
                  <a:pt x="3933986" y="2847169"/>
                </a:cubicBezTo>
                <a:cubicBezTo>
                  <a:pt x="3848539" y="2880406"/>
                  <a:pt x="3554335" y="2788484"/>
                  <a:pt x="3442830" y="2847169"/>
                </a:cubicBezTo>
                <a:cubicBezTo>
                  <a:pt x="3331325" y="2905854"/>
                  <a:pt x="3196606" y="2835530"/>
                  <a:pt x="2994383" y="2847169"/>
                </a:cubicBezTo>
                <a:cubicBezTo>
                  <a:pt x="2792160" y="2858808"/>
                  <a:pt x="2690581" y="2800424"/>
                  <a:pt x="2460518" y="2847169"/>
                </a:cubicBezTo>
                <a:cubicBezTo>
                  <a:pt x="2230455" y="2893914"/>
                  <a:pt x="2126633" y="2844453"/>
                  <a:pt x="2012071" y="2847169"/>
                </a:cubicBezTo>
                <a:cubicBezTo>
                  <a:pt x="1897509" y="2849885"/>
                  <a:pt x="1711044" y="2811398"/>
                  <a:pt x="1563624" y="2847169"/>
                </a:cubicBezTo>
                <a:cubicBezTo>
                  <a:pt x="1416204" y="2882940"/>
                  <a:pt x="1264983" y="2799728"/>
                  <a:pt x="1029758" y="2847169"/>
                </a:cubicBezTo>
                <a:cubicBezTo>
                  <a:pt x="794533" y="2894610"/>
                  <a:pt x="719095" y="2812833"/>
                  <a:pt x="474538" y="2847169"/>
                </a:cubicBezTo>
                <a:cubicBezTo>
                  <a:pt x="243140" y="2827955"/>
                  <a:pt x="9332" y="2692642"/>
                  <a:pt x="0" y="2372631"/>
                </a:cubicBezTo>
                <a:cubicBezTo>
                  <a:pt x="-17136" y="2264934"/>
                  <a:pt x="20753" y="2101042"/>
                  <a:pt x="0" y="1955051"/>
                </a:cubicBezTo>
                <a:cubicBezTo>
                  <a:pt x="-20753" y="1809060"/>
                  <a:pt x="57054" y="1597096"/>
                  <a:pt x="0" y="1442565"/>
                </a:cubicBezTo>
                <a:cubicBezTo>
                  <a:pt x="-57054" y="1288034"/>
                  <a:pt x="21705" y="1158794"/>
                  <a:pt x="0" y="930080"/>
                </a:cubicBezTo>
                <a:cubicBezTo>
                  <a:pt x="-21705" y="701367"/>
                  <a:pt x="31718" y="571134"/>
                  <a:pt x="0" y="474538"/>
                </a:cubicBezTo>
                <a:close/>
              </a:path>
              <a:path w="5220000" h="2847169" stroke="0" extrusionOk="0">
                <a:moveTo>
                  <a:pt x="0" y="474538"/>
                </a:moveTo>
                <a:cubicBezTo>
                  <a:pt x="11383" y="247448"/>
                  <a:pt x="209946" y="-10561"/>
                  <a:pt x="474538" y="0"/>
                </a:cubicBezTo>
                <a:cubicBezTo>
                  <a:pt x="601963" y="-40685"/>
                  <a:pt x="798952" y="37781"/>
                  <a:pt x="922985" y="0"/>
                </a:cubicBezTo>
                <a:cubicBezTo>
                  <a:pt x="1047018" y="-37781"/>
                  <a:pt x="1187389" y="32965"/>
                  <a:pt x="1414141" y="0"/>
                </a:cubicBezTo>
                <a:cubicBezTo>
                  <a:pt x="1640893" y="-32965"/>
                  <a:pt x="1891074" y="51517"/>
                  <a:pt x="2033425" y="0"/>
                </a:cubicBezTo>
                <a:cubicBezTo>
                  <a:pt x="2175776" y="-51517"/>
                  <a:pt x="2493416" y="49958"/>
                  <a:pt x="2610000" y="0"/>
                </a:cubicBezTo>
                <a:cubicBezTo>
                  <a:pt x="2726585" y="-49958"/>
                  <a:pt x="2939670" y="9557"/>
                  <a:pt x="3143866" y="0"/>
                </a:cubicBezTo>
                <a:cubicBezTo>
                  <a:pt x="3348062" y="-9557"/>
                  <a:pt x="3552093" y="13011"/>
                  <a:pt x="3720440" y="0"/>
                </a:cubicBezTo>
                <a:cubicBezTo>
                  <a:pt x="3888787" y="-13011"/>
                  <a:pt x="3940881" y="16926"/>
                  <a:pt x="4126178" y="0"/>
                </a:cubicBezTo>
                <a:cubicBezTo>
                  <a:pt x="4311475" y="-16926"/>
                  <a:pt x="4612409" y="65426"/>
                  <a:pt x="4745462" y="0"/>
                </a:cubicBezTo>
                <a:cubicBezTo>
                  <a:pt x="5002180" y="-30294"/>
                  <a:pt x="5223397" y="148569"/>
                  <a:pt x="5220000" y="474538"/>
                </a:cubicBezTo>
                <a:cubicBezTo>
                  <a:pt x="5233860" y="589710"/>
                  <a:pt x="5217152" y="806472"/>
                  <a:pt x="5220000" y="892118"/>
                </a:cubicBezTo>
                <a:cubicBezTo>
                  <a:pt x="5222848" y="977764"/>
                  <a:pt x="5219200" y="1153457"/>
                  <a:pt x="5220000" y="1366642"/>
                </a:cubicBezTo>
                <a:cubicBezTo>
                  <a:pt x="5220800" y="1579827"/>
                  <a:pt x="5176683" y="1611500"/>
                  <a:pt x="5220000" y="1803203"/>
                </a:cubicBezTo>
                <a:cubicBezTo>
                  <a:pt x="5263317" y="1994906"/>
                  <a:pt x="5214819" y="2254181"/>
                  <a:pt x="5220000" y="2372631"/>
                </a:cubicBezTo>
                <a:cubicBezTo>
                  <a:pt x="5166934" y="2682045"/>
                  <a:pt x="4955133" y="2851945"/>
                  <a:pt x="4745462" y="2847169"/>
                </a:cubicBezTo>
                <a:cubicBezTo>
                  <a:pt x="4612861" y="2885259"/>
                  <a:pt x="4453319" y="2779991"/>
                  <a:pt x="4168887" y="2847169"/>
                </a:cubicBezTo>
                <a:cubicBezTo>
                  <a:pt x="3884456" y="2914347"/>
                  <a:pt x="3854026" y="2809392"/>
                  <a:pt x="3635022" y="2847169"/>
                </a:cubicBezTo>
                <a:cubicBezTo>
                  <a:pt x="3416019" y="2884946"/>
                  <a:pt x="3330257" y="2824201"/>
                  <a:pt x="3229284" y="2847169"/>
                </a:cubicBezTo>
                <a:cubicBezTo>
                  <a:pt x="3128311" y="2870137"/>
                  <a:pt x="2862782" y="2810948"/>
                  <a:pt x="2738128" y="2847169"/>
                </a:cubicBezTo>
                <a:cubicBezTo>
                  <a:pt x="2613474" y="2883390"/>
                  <a:pt x="2277865" y="2795549"/>
                  <a:pt x="2161553" y="2847169"/>
                </a:cubicBezTo>
                <a:cubicBezTo>
                  <a:pt x="2045241" y="2898789"/>
                  <a:pt x="1831554" y="2828419"/>
                  <a:pt x="1542269" y="2847169"/>
                </a:cubicBezTo>
                <a:cubicBezTo>
                  <a:pt x="1252984" y="2865919"/>
                  <a:pt x="1164002" y="2791483"/>
                  <a:pt x="965694" y="2847169"/>
                </a:cubicBezTo>
                <a:cubicBezTo>
                  <a:pt x="767387" y="2902855"/>
                  <a:pt x="648968" y="2810267"/>
                  <a:pt x="474538" y="2847169"/>
                </a:cubicBezTo>
                <a:cubicBezTo>
                  <a:pt x="202206" y="2875048"/>
                  <a:pt x="11284" y="2641047"/>
                  <a:pt x="0" y="2372631"/>
                </a:cubicBezTo>
                <a:cubicBezTo>
                  <a:pt x="-12678" y="2253675"/>
                  <a:pt x="38544" y="2048532"/>
                  <a:pt x="0" y="1879127"/>
                </a:cubicBezTo>
                <a:cubicBezTo>
                  <a:pt x="-38544" y="1709722"/>
                  <a:pt x="52790" y="1497822"/>
                  <a:pt x="0" y="1366642"/>
                </a:cubicBezTo>
                <a:cubicBezTo>
                  <a:pt x="-52790" y="1235463"/>
                  <a:pt x="7221" y="1096416"/>
                  <a:pt x="0" y="911099"/>
                </a:cubicBezTo>
                <a:cubicBezTo>
                  <a:pt x="-7221" y="725782"/>
                  <a:pt x="8674" y="611413"/>
                  <a:pt x="0" y="4745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7972664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9705">
              <a:spcBef>
                <a:spcPts val="1200"/>
              </a:spcBef>
            </a:pPr>
            <a:r>
              <a:rPr lang="en-US" sz="2000" b="1">
                <a:solidFill>
                  <a:schemeClr val="tx1"/>
                </a:solidFill>
              </a:rPr>
              <a:t>Afternoon sessions (12.20-3.20)</a:t>
            </a:r>
            <a:endParaRPr lang="en-US"/>
          </a:p>
          <a:p>
            <a:pPr marL="179705">
              <a:spcBef>
                <a:spcPts val="1200"/>
              </a:spcBef>
            </a:pPr>
            <a:r>
              <a:rPr lang="en-US" sz="1600">
                <a:solidFill>
                  <a:schemeClr val="tx1"/>
                </a:solidFill>
              </a:rPr>
              <a:t>12.20- 30pm  Soft start to the day: Nursery doors open – say goodbye to parents and free choosing to settle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12.30-12.35 Carpet time: Welcome and Registration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12.40-1pm Carpet time based on the week’s learning 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1pm-2.30 Open up for free flow choosing, inside and out, free flow snack 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2.30-2.40 Tidy up and Book Look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2.40-3.00 Key Group time (activity based on week’s learning and/or identified next steps)	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3.00-3.10 Rhyme time and active 5</a:t>
            </a:r>
          </a:p>
          <a:p>
            <a:pPr marL="179705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</a:rPr>
              <a:t>3.15/20 Home time</a:t>
            </a:r>
            <a:endParaRPr lang="en-GB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7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173C-029F-4422-AB14-13D88A3B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6" y="130045"/>
            <a:ext cx="11335109" cy="1095375"/>
          </a:xfrm>
        </p:spPr>
        <p:txBody>
          <a:bodyPr/>
          <a:lstStyle/>
          <a:p>
            <a:br>
              <a:rPr lang="en-GB"/>
            </a:br>
            <a:r>
              <a:rPr lang="en-GB"/>
              <a:t>Introducing Phonics </a:t>
            </a:r>
            <a:br>
              <a:rPr lang="en-GB"/>
            </a:br>
            <a:r>
              <a:rPr lang="en-GB"/>
              <a:t>(hearing, saying, recognising sounds and letters)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A0B2-6936-4005-90D0-425EEEFD6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7" y="1791120"/>
            <a:ext cx="11335109" cy="4103874"/>
          </a:xfrm>
        </p:spPr>
        <p:txBody>
          <a:bodyPr lIns="91440" tIns="45720" rIns="91440" bIns="45720" anchor="t"/>
          <a:lstStyle/>
          <a:p>
            <a:r>
              <a:rPr lang="en-US"/>
              <a:t>The emphasis in Nursery is for the children to begin Tuning into Sounds. (hearing and saying sounds in words) We do this by:</a:t>
            </a:r>
          </a:p>
          <a:p>
            <a:r>
              <a:rPr lang="en-US"/>
              <a:t>Sound of the Week </a:t>
            </a:r>
          </a:p>
          <a:p>
            <a:r>
              <a:rPr lang="en-US"/>
              <a:t>Playing initial sounds games, I spy </a:t>
            </a:r>
          </a:p>
          <a:p>
            <a:r>
              <a:rPr lang="en-US"/>
              <a:t>Singing Nursery Rhymes </a:t>
            </a:r>
          </a:p>
          <a:p>
            <a:r>
              <a:rPr lang="en-US"/>
              <a:t>Hearing rhymes in words </a:t>
            </a:r>
          </a:p>
          <a:p>
            <a:r>
              <a:rPr lang="en-US"/>
              <a:t>Clapping syllables</a:t>
            </a:r>
          </a:p>
          <a:p>
            <a:r>
              <a:rPr lang="en-GB"/>
              <a:t>In Reception the children begin their reading journey using the systematic phonics programme Read Write Inc. Phonics. </a:t>
            </a: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37B34-37EE-4745-9DF7-9F65C89544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569" y="3961961"/>
            <a:ext cx="3446560" cy="1126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53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3E83-4137-4C5A-98B5-A598283B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Curriculum Enrichment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90318C-67C2-40E8-922C-1E3BD5918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3" y="3420607"/>
            <a:ext cx="3628053" cy="1913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6F7714-CE87-4E96-AEA6-B3330A0BC762}"/>
              </a:ext>
            </a:extLst>
          </p:cNvPr>
          <p:cNvSpPr txBox="1"/>
          <p:nvPr/>
        </p:nvSpPr>
        <p:spPr>
          <a:xfrm>
            <a:off x="671804" y="1940767"/>
            <a:ext cx="1083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Nursery children have the opportunity to visit the school library, have PE (Mr </a:t>
            </a:r>
            <a:r>
              <a:rPr lang="en-GB" sz="2000" err="1"/>
              <a:t>Neate</a:t>
            </a:r>
            <a:r>
              <a:rPr lang="en-GB" sz="2000"/>
              <a:t>) and go on an Outdoor Learning Welly Walk every two weeks.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1BCA3-43EA-4E14-A36E-89177476B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97" y="2877038"/>
            <a:ext cx="3511348" cy="2083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39EEC-6BE4-4A03-AF18-547BC66EB9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75"/>
          <a:stretch/>
        </p:blipFill>
        <p:spPr>
          <a:xfrm>
            <a:off x="8901490" y="3081492"/>
            <a:ext cx="2506739" cy="25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EE756-1CD9-470C-9B42-2B652956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help your child </a:t>
            </a:r>
            <a:br>
              <a:rPr lang="en-GB"/>
            </a:br>
            <a:r>
              <a:rPr lang="en-GB"/>
              <a:t>develop independence and self regulation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DF5A6-8AC7-4E7B-9CAC-F8CD099D6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96" y="1899577"/>
            <a:ext cx="11501124" cy="4183982"/>
          </a:xfrm>
        </p:spPr>
        <p:txBody>
          <a:bodyPr lIns="91440" tIns="45720" rIns="91440" bIns="45720" anchor="t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/>
              <a:t>Self care independence -putting on their shoes, zipping their coats and beginning to eat with a knife and fork/spoon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/>
              <a:t>Drinking from a cup (not a bottle)</a:t>
            </a:r>
          </a:p>
          <a:p>
            <a:pPr marL="285750" indent="-285750"/>
            <a:r>
              <a:rPr lang="en-GB" sz="2600"/>
              <a:t>Move towards independent toileting and washing their hands by themselves</a:t>
            </a:r>
          </a:p>
          <a:p>
            <a:r>
              <a:rPr lang="en-GB" sz="2600"/>
              <a:t>Take time to talk to and listen to your child, asking them to follow simple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/>
              <a:t>Practice waiting for their turn by taking turns with family and friends (My turn, Your turn)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/>
              <a:t>Count everyday items (when shopping) and recognise numbers in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/>
              <a:t>Look at and read books, talk about the pictures and what happened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/>
              <a:t>Tune into sounds: Go on a Listening Walk, Play I spy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/>
              <a:t>Sing songs and nursery rhymes</a:t>
            </a:r>
          </a:p>
          <a:p>
            <a:pPr marL="285750" indent="-285750"/>
            <a:r>
              <a:rPr lang="en-US" sz="2600"/>
              <a:t>Help teach your child to </a:t>
            </a:r>
            <a:r>
              <a:rPr lang="en-US" sz="2600" err="1"/>
              <a:t>recognise</a:t>
            </a:r>
            <a:r>
              <a:rPr lang="en-US" sz="2600"/>
              <a:t> and begin to write their name using capital and lower case letters (We send home their name card at Easter)</a:t>
            </a:r>
            <a:endParaRPr lang="en-GB" sz="2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/>
              <a:t>Set a designated screen time and stick to it! Make sure the content they are watching is suitable (not free range </a:t>
            </a:r>
            <a:r>
              <a:rPr lang="en-GB" sz="2600" err="1"/>
              <a:t>Youtube</a:t>
            </a:r>
            <a:r>
              <a:rPr lang="en-GB" sz="2600"/>
              <a:t>) Set Parental Controls on devices they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336575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95D-3C46-4B25-955A-759068F2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Tapestry: Parents as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9A12F-5F33-47E3-BF35-6724E040E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 secure online learning journal where you can see:</a:t>
            </a:r>
          </a:p>
          <a:p>
            <a:pPr lvl="1"/>
            <a:r>
              <a:rPr lang="en-US"/>
              <a:t>Photos and videos of your child’s play and learning at school.</a:t>
            </a:r>
          </a:p>
          <a:p>
            <a:pPr lvl="1"/>
            <a:r>
              <a:rPr lang="en-US"/>
              <a:t>Comments between home and school on observations</a:t>
            </a:r>
          </a:p>
          <a:p>
            <a:pPr lvl="1"/>
            <a:r>
              <a:rPr lang="en-US"/>
              <a:t>Weekly learning updates</a:t>
            </a:r>
          </a:p>
          <a:p>
            <a:pPr lvl="1"/>
            <a:r>
              <a:rPr lang="en-US"/>
              <a:t>Access Home Learning activities</a:t>
            </a:r>
          </a:p>
          <a:p>
            <a:pPr lvl="1"/>
            <a:r>
              <a:rPr lang="en-US"/>
              <a:t>‘WOW’ moments (festivals, visits and special celebrations)</a:t>
            </a:r>
          </a:p>
          <a:p>
            <a:r>
              <a:rPr lang="en-US"/>
              <a:t>We welcome your observations from home</a:t>
            </a:r>
          </a:p>
          <a:p>
            <a:r>
              <a:rPr lang="en-GB">
                <a:hlinkClick r:id="rId2"/>
              </a:rPr>
              <a:t>www.tapestryjournal.com</a:t>
            </a:r>
            <a:endParaRPr lang="en-GB"/>
          </a:p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D3888C1-4634-43EA-BC35-38E58618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25" y="4846932"/>
            <a:ext cx="4603016" cy="9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1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9EED-37D8-4AB9-90A5-FA707EE1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Life at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4810-678E-419E-BA74-5839051B8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791120"/>
            <a:ext cx="7578466" cy="4103874"/>
          </a:xfrm>
        </p:spPr>
        <p:txBody>
          <a:bodyPr/>
          <a:lstStyle/>
          <a:p>
            <a:r>
              <a:rPr lang="en-GB"/>
              <a:t>The school office</a:t>
            </a:r>
          </a:p>
          <a:p>
            <a:r>
              <a:rPr lang="en-GB"/>
              <a:t>Communication is through Weduc</a:t>
            </a:r>
          </a:p>
          <a:p>
            <a:pPr lvl="1"/>
            <a:r>
              <a:rPr lang="en-GB">
                <a:hlinkClick r:id="rId2"/>
              </a:rPr>
              <a:t>www.weduc.co.uk</a:t>
            </a:r>
            <a:endParaRPr lang="en-GB"/>
          </a:p>
          <a:p>
            <a:pPr lvl="1"/>
            <a:r>
              <a:rPr lang="en-GB"/>
              <a:t>Events</a:t>
            </a:r>
          </a:p>
          <a:p>
            <a:pPr lvl="1"/>
            <a:r>
              <a:rPr lang="en-GB"/>
              <a:t>Letters</a:t>
            </a:r>
          </a:p>
          <a:p>
            <a:pPr lvl="1"/>
            <a:r>
              <a:rPr lang="en-GB"/>
              <a:t>Changes in usual collection</a:t>
            </a:r>
          </a:p>
          <a:p>
            <a:pPr lvl="1"/>
            <a:r>
              <a:rPr lang="en-GB"/>
              <a:t>Illness reporting - attendance </a:t>
            </a:r>
          </a:p>
        </p:txBody>
      </p:sp>
      <p:pic>
        <p:nvPicPr>
          <p:cNvPr id="5" name="Picture 4" descr="Weduc">
            <a:extLst>
              <a:ext uri="{FF2B5EF4-FFF2-40B4-BE49-F238E27FC236}">
                <a16:creationId xmlns:a16="http://schemas.microsoft.com/office/drawing/2014/main" id="{C7A74B25-2B1A-41B5-8D1D-582F86F2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29" y="4644289"/>
            <a:ext cx="2403917" cy="1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indoor, refrigerator, kitchen, ceiling&#10;&#10;Description automatically generated">
            <a:extLst>
              <a:ext uri="{FF2B5EF4-FFF2-40B4-BE49-F238E27FC236}">
                <a16:creationId xmlns:a16="http://schemas.microsoft.com/office/drawing/2014/main" id="{FFDA56D9-7E66-40B4-8DA0-354AB3454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71" y="1981942"/>
            <a:ext cx="3193635" cy="23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8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3E83-4137-4C5A-98B5-A598283B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>
                <a:latin typeface="Comic Sans MS" panose="030F0702030302020204" pitchFamily="66" charset="0"/>
              </a:rPr>
              <a:t>                Meet the Nursery Team</a:t>
            </a:r>
            <a:endParaRPr lang="en-GB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3FDC3-2CE0-4748-AFB9-9F80A3C512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906" y="419100"/>
            <a:ext cx="911288" cy="101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AACB21-2BFB-4AA3-8DE2-234299C95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38" y="1714600"/>
            <a:ext cx="2104897" cy="29688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786C78-4ADB-48B6-A641-A32425A4E670}"/>
              </a:ext>
            </a:extLst>
          </p:cNvPr>
          <p:cNvSpPr/>
          <p:nvPr/>
        </p:nvSpPr>
        <p:spPr>
          <a:xfrm>
            <a:off x="442824" y="47724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Ms </a:t>
            </a:r>
          </a:p>
          <a:p>
            <a:pPr algn="ctr"/>
            <a:r>
              <a:rPr lang="en-GB">
                <a:latin typeface="Comic Sans MS" panose="030F0702030302020204" pitchFamily="66" charset="0"/>
              </a:rPr>
              <a:t>Mussett</a:t>
            </a:r>
          </a:p>
          <a:p>
            <a:pPr algn="ctr"/>
            <a:r>
              <a:rPr lang="en-GB">
                <a:latin typeface="Comic Sans MS" panose="030F0702030302020204" pitchFamily="66" charset="0"/>
              </a:rPr>
              <a:t>      Nursery Lead (based in Fern)</a:t>
            </a:r>
          </a:p>
          <a:p>
            <a:pPr algn="ctr"/>
            <a:r>
              <a:rPr lang="en-GB">
                <a:latin typeface="Comic Sans MS" panose="030F0702030302020204" pitchFamily="66" charset="0"/>
              </a:rPr>
              <a:t>     In charge of Teaching and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FCFE96-DD88-467C-94C5-2C8A8C566893}"/>
              </a:ext>
            </a:extLst>
          </p:cNvPr>
          <p:cNvSpPr/>
          <p:nvPr/>
        </p:nvSpPr>
        <p:spPr>
          <a:xfrm>
            <a:off x="5195146" y="50739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Mrs Sylvie Sewell</a:t>
            </a:r>
          </a:p>
          <a:p>
            <a:pPr algn="ctr"/>
            <a:r>
              <a:rPr lang="en-GB">
                <a:latin typeface="Comic Sans MS" panose="030F0702030302020204" pitchFamily="66" charset="0"/>
              </a:rPr>
              <a:t>Our Nursery Admissions Assistant</a:t>
            </a:r>
          </a:p>
          <a:p>
            <a:pPr algn="ctr"/>
            <a:r>
              <a:rPr lang="en-GB">
                <a:latin typeface="Comic Sans MS" panose="030F0702030302020204" pitchFamily="66" charset="0"/>
              </a:rPr>
              <a:t>In charge of Administration</a:t>
            </a:r>
          </a:p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8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0882839-EE1C-1457-14A1-8F9302278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657" y="1813952"/>
            <a:ext cx="20764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3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6219" y="2614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              </a:t>
            </a:r>
            <a:br>
              <a:rPr lang="en-GB">
                <a:latin typeface="Comic Sans MS" panose="030F0702030302020204" pitchFamily="66" charset="0"/>
              </a:rPr>
            </a:br>
            <a:r>
              <a:rPr lang="en-GB">
                <a:latin typeface="Comic Sans MS" panose="030F0702030302020204" pitchFamily="66" charset="0"/>
              </a:rPr>
              <a:t>These are the Key Persons </a:t>
            </a:r>
            <a:br>
              <a:rPr lang="en-GB">
                <a:latin typeface="Comic Sans MS" panose="030F0702030302020204" pitchFamily="66" charset="0"/>
              </a:rPr>
            </a:br>
            <a:r>
              <a:rPr lang="en-GB">
                <a:latin typeface="Comic Sans MS" panose="030F0702030302020204" pitchFamily="66" charset="0"/>
              </a:rPr>
              <a:t>(EYPs and teacher) </a:t>
            </a:r>
            <a:br>
              <a:rPr lang="en-GB">
                <a:latin typeface="Comic Sans MS" panose="030F0702030302020204" pitchFamily="66" charset="0"/>
              </a:rPr>
            </a:br>
            <a:r>
              <a:rPr lang="en-GB">
                <a:latin typeface="Comic Sans MS" panose="030F0702030302020204" pitchFamily="66" charset="0"/>
              </a:rPr>
              <a:t>teaching in Fern Class</a:t>
            </a:r>
            <a:br>
              <a:rPr lang="en-GB"/>
            </a:br>
            <a:endParaRPr lang="en-GB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9823"/>
            <a:ext cx="12192000" cy="6858000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29127" y="1399842"/>
            <a:ext cx="5329989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906" y="419100"/>
            <a:ext cx="911288" cy="101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975" y="1919916"/>
            <a:ext cx="2213898" cy="33240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7459" y="5450236"/>
            <a:ext cx="24086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>
                <a:latin typeface="Comic Sans MS"/>
              </a:rPr>
              <a:t>Miss Littlewood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78718" y="2062623"/>
            <a:ext cx="217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24858" y="5332598"/>
            <a:ext cx="264978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>
                <a:latin typeface="Comic Sans MS" panose="030F0702030302020204" pitchFamily="66" charset="0"/>
              </a:rPr>
              <a:t>Mrs </a:t>
            </a:r>
            <a:r>
              <a:rPr lang="en-GB" sz="2000">
                <a:latin typeface="Comic Sans MS"/>
              </a:rPr>
              <a:t>Lopez </a:t>
            </a:r>
          </a:p>
          <a:p>
            <a:pPr algn="ctr"/>
            <a:r>
              <a:rPr lang="en-GB" sz="2000">
                <a:latin typeface="Comic Sans MS"/>
              </a:rPr>
              <a:t>(Mon, Fri)</a:t>
            </a:r>
            <a:endParaRPr lang="en-GB" sz="200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13077" y="2279056"/>
            <a:ext cx="217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1D9B02-8FEF-47B7-AA90-707C02DA0FB0}"/>
              </a:ext>
            </a:extLst>
          </p:cNvPr>
          <p:cNvSpPr txBox="1"/>
          <p:nvPr/>
        </p:nvSpPr>
        <p:spPr>
          <a:xfrm>
            <a:off x="1198522" y="5478275"/>
            <a:ext cx="217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Comic Sans MS" panose="030F0702030302020204" pitchFamily="66" charset="0"/>
              </a:rPr>
              <a:t>Ms Mussett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A22105-464C-45C9-8F4E-09021FFC1A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40" y="1929550"/>
            <a:ext cx="2287979" cy="32271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2D5608-DF29-4024-9F5A-CEC7061312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8" t="16956" r="17381"/>
          <a:stretch/>
        </p:blipFill>
        <p:spPr>
          <a:xfrm>
            <a:off x="3958231" y="2144338"/>
            <a:ext cx="2951596" cy="3005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9FF95-9FA8-41DA-B361-A08DB6B44567}"/>
              </a:ext>
            </a:extLst>
          </p:cNvPr>
          <p:cNvSpPr txBox="1"/>
          <p:nvPr/>
        </p:nvSpPr>
        <p:spPr>
          <a:xfrm>
            <a:off x="7189373" y="5297280"/>
            <a:ext cx="2284402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>
                <a:latin typeface="Comic Sans MS"/>
              </a:rPr>
              <a:t>Mrs Sanchez </a:t>
            </a:r>
            <a:r>
              <a:rPr lang="en-GB">
                <a:latin typeface="Comic Sans MS"/>
              </a:rPr>
              <a:t>(Tues, Wed, Thurs)</a:t>
            </a:r>
            <a:endParaRPr lang="en-GB" sz="2000">
              <a:latin typeface="Comic Sans MS"/>
            </a:endParaRPr>
          </a:p>
        </p:txBody>
      </p:sp>
      <p:pic>
        <p:nvPicPr>
          <p:cNvPr id="3" name="Picture 8" descr="A person wearing a lanyard&#10;&#10;Description automatically generated">
            <a:extLst>
              <a:ext uri="{FF2B5EF4-FFF2-40B4-BE49-F238E27FC236}">
                <a16:creationId xmlns:a16="http://schemas.microsoft.com/office/drawing/2014/main" id="{21732AB8-B1D7-1347-9B19-5EEFBB6903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3033" y="2175063"/>
            <a:ext cx="2217083" cy="297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4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6219" y="2614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              </a:t>
            </a:r>
            <a:br>
              <a:rPr lang="en-GB">
                <a:latin typeface="Comic Sans MS" panose="030F0702030302020204" pitchFamily="66" charset="0"/>
              </a:rPr>
            </a:br>
            <a:r>
              <a:rPr lang="en-GB">
                <a:latin typeface="Comic Sans MS" panose="030F0702030302020204" pitchFamily="66" charset="0"/>
              </a:rPr>
              <a:t>These are the Key Persons (EYPs) </a:t>
            </a:r>
            <a:br>
              <a:rPr lang="en-GB">
                <a:latin typeface="Comic Sans MS" panose="030F0702030302020204" pitchFamily="66" charset="0"/>
              </a:rPr>
            </a:br>
            <a:r>
              <a:rPr lang="en-GB">
                <a:latin typeface="Comic Sans MS" panose="030F0702030302020204" pitchFamily="66" charset="0"/>
              </a:rPr>
              <a:t>teaching in Toadstool Class</a:t>
            </a:r>
            <a:br>
              <a:rPr lang="en-GB"/>
            </a:br>
            <a:endParaRPr lang="en-GB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9823"/>
            <a:ext cx="12192000" cy="6858000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29127" y="1399842"/>
            <a:ext cx="5329989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083" y="389561"/>
            <a:ext cx="911288" cy="101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342" y="1691195"/>
            <a:ext cx="2437265" cy="34954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28421" y="5268188"/>
            <a:ext cx="217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Comic Sans MS" panose="030F0702030302020204" pitchFamily="66" charset="0"/>
              </a:rPr>
              <a:t>Mrs</a:t>
            </a:r>
          </a:p>
          <a:p>
            <a:pPr algn="ctr"/>
            <a:r>
              <a:rPr lang="en-GB" sz="2000">
                <a:latin typeface="Comic Sans MS" panose="030F0702030302020204" pitchFamily="66" charset="0"/>
              </a:rPr>
              <a:t>Banning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42152-ADD1-43B1-ACB2-5930BCD8AA88}"/>
              </a:ext>
            </a:extLst>
          </p:cNvPr>
          <p:cNvSpPr txBox="1"/>
          <p:nvPr/>
        </p:nvSpPr>
        <p:spPr>
          <a:xfrm>
            <a:off x="9641551" y="5157852"/>
            <a:ext cx="21748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200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05F8E3-FF39-4ADA-9AAD-5EDCBB584331}"/>
              </a:ext>
            </a:extLst>
          </p:cNvPr>
          <p:cNvSpPr txBox="1"/>
          <p:nvPr/>
        </p:nvSpPr>
        <p:spPr>
          <a:xfrm>
            <a:off x="3921181" y="4982295"/>
            <a:ext cx="21748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2000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4A6D57-4B5E-4246-AA59-89ED38FBB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9768" y="2251219"/>
            <a:ext cx="1943899" cy="25860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C8FAF-8202-41D0-971A-98D8B14D741E}"/>
              </a:ext>
            </a:extLst>
          </p:cNvPr>
          <p:cNvSpPr/>
          <p:nvPr/>
        </p:nvSpPr>
        <p:spPr>
          <a:xfrm>
            <a:off x="8921921" y="5213881"/>
            <a:ext cx="1580882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000">
                <a:latin typeface="Comic Sans MS"/>
              </a:rPr>
              <a:t>Mrs Salman</a:t>
            </a:r>
            <a:endParaRPr lang="en-GB" sz="2000">
              <a:latin typeface="Comic Sans MS" panose="030F0702030302020204" pitchFamily="66" charset="0"/>
            </a:endParaRPr>
          </a:p>
        </p:txBody>
      </p:sp>
      <p:pic>
        <p:nvPicPr>
          <p:cNvPr id="4" name="Picture 8" descr="A person with long brown hair smiling&#10;&#10;Description automatically generated">
            <a:extLst>
              <a:ext uri="{FF2B5EF4-FFF2-40B4-BE49-F238E27FC236}">
                <a16:creationId xmlns:a16="http://schemas.microsoft.com/office/drawing/2014/main" id="{ABCDB80E-A61A-C73D-B574-38DFB091D2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271" y="2111469"/>
            <a:ext cx="2438400" cy="3038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DE8E64-74B3-567A-DD05-C2399A8F7E17}"/>
              </a:ext>
            </a:extLst>
          </p:cNvPr>
          <p:cNvSpPr txBox="1"/>
          <p:nvPr/>
        </p:nvSpPr>
        <p:spPr>
          <a:xfrm>
            <a:off x="481853" y="5267690"/>
            <a:ext cx="387723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>
                <a:latin typeface="Comic Sans MS"/>
              </a:rPr>
              <a:t>Ms </a:t>
            </a:r>
            <a:r>
              <a:rPr lang="en-GB" sz="2000" err="1">
                <a:latin typeface="Comic Sans MS"/>
              </a:rPr>
              <a:t>Katsika</a:t>
            </a:r>
            <a:endParaRPr lang="en-GB" sz="2000">
              <a:latin typeface="Comic Sans MS"/>
            </a:endParaRPr>
          </a:p>
          <a:p>
            <a:pPr algn="ctr"/>
            <a:r>
              <a:rPr lang="en-GB">
                <a:latin typeface="Comic Sans MS"/>
              </a:rPr>
              <a:t>(After October Half Term)</a:t>
            </a:r>
            <a:endParaRPr lang="en-GB" sz="20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0103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B46C-3943-4AB7-82CC-D42FA5EF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Early Years Foundation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099EE-86FB-488D-B761-739902567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The EYFS is based on four principles:</a:t>
            </a:r>
          </a:p>
          <a:p>
            <a:pPr lvl="1"/>
            <a:r>
              <a:rPr lang="en-GB" sz="2400"/>
              <a:t>The Unique Child</a:t>
            </a:r>
          </a:p>
          <a:p>
            <a:pPr lvl="1"/>
            <a:r>
              <a:rPr lang="en-GB" sz="2400"/>
              <a:t>Positive Relationships</a:t>
            </a:r>
          </a:p>
          <a:p>
            <a:pPr lvl="1"/>
            <a:r>
              <a:rPr lang="en-GB" sz="2400"/>
              <a:t>Enabling Environments</a:t>
            </a:r>
          </a:p>
          <a:p>
            <a:pPr lvl="1"/>
            <a:r>
              <a:rPr lang="en-GB" sz="2400"/>
              <a:t>Learning and Development</a:t>
            </a:r>
          </a:p>
          <a:p>
            <a:r>
              <a:rPr lang="en-GB" sz="2400"/>
              <a:t>Every child is unique and individual and will make progress at different rates. Positive relationships and enabling environments will stimulate children’s curiosity and help them thrive, learn and develop.</a:t>
            </a:r>
          </a:p>
          <a:p>
            <a:r>
              <a:rPr lang="en-GB" sz="2400"/>
              <a:t>These principles underpin all aspects of teaching and learning in the Early Years Foundation Stage.</a:t>
            </a:r>
          </a:p>
          <a:p>
            <a:endParaRPr lang="en-GB"/>
          </a:p>
        </p:txBody>
      </p:sp>
      <p:pic>
        <p:nvPicPr>
          <p:cNvPr id="4" name="Picture 2" descr="The EYFS | Stepping Stones Nursery Witney">
            <a:extLst>
              <a:ext uri="{FF2B5EF4-FFF2-40B4-BE49-F238E27FC236}">
                <a16:creationId xmlns:a16="http://schemas.microsoft.com/office/drawing/2014/main" id="{6F92E8CB-6709-4EE4-BA2F-A52A08FD7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1"/>
          <a:stretch/>
        </p:blipFill>
        <p:spPr bwMode="auto">
          <a:xfrm>
            <a:off x="5258313" y="2252132"/>
            <a:ext cx="6490863" cy="10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0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25DF-B759-4F5C-A9E0-F20BFE23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GB"/>
              <a:t>Learning in the Foundation Stage</a:t>
            </a:r>
            <a:br>
              <a:rPr lang="en-GB"/>
            </a:br>
            <a:r>
              <a:rPr lang="en-GB"/>
              <a:t>In Nursery we focus more on the Prime Areas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1423DB-3DB9-45F1-A763-175F84B45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0445"/>
              </p:ext>
            </p:extLst>
          </p:nvPr>
        </p:nvGraphicFramePr>
        <p:xfrm>
          <a:off x="838200" y="1842558"/>
          <a:ext cx="5040000" cy="1980000"/>
        </p:xfrm>
        <a:graphic>
          <a:graphicData uri="http://schemas.openxmlformats.org/drawingml/2006/table">
            <a:tbl>
              <a:tblPr firstRow="1" firstCol="1" bandRow="1"/>
              <a:tblGrid>
                <a:gridCol w="5040000">
                  <a:extLst>
                    <a:ext uri="{9D8B030D-6E8A-4147-A177-3AD203B41FA5}">
                      <a16:colId xmlns:a16="http://schemas.microsoft.com/office/drawing/2014/main" val="184333577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Prime Areas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0889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Personal, social and emotional development 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Communication and language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Physical development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904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80345E-58AF-47F9-AFB5-F0303684D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96330"/>
              </p:ext>
            </p:extLst>
          </p:nvPr>
        </p:nvGraphicFramePr>
        <p:xfrm>
          <a:off x="6313803" y="1842558"/>
          <a:ext cx="5040000" cy="1980000"/>
        </p:xfrm>
        <a:graphic>
          <a:graphicData uri="http://schemas.openxmlformats.org/drawingml/2006/table">
            <a:tbl>
              <a:tblPr firstRow="1" firstCol="1" bandRow="1"/>
              <a:tblGrid>
                <a:gridCol w="50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Specific Areas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Literacy 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Mathematics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Understanding the World 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Expressive arts and design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E30B2B-C7E9-4423-9BB5-522FC89F3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23537"/>
              </p:ext>
            </p:extLst>
          </p:nvPr>
        </p:nvGraphicFramePr>
        <p:xfrm>
          <a:off x="2840988" y="3971198"/>
          <a:ext cx="6510024" cy="1836000"/>
        </p:xfrm>
        <a:graphic>
          <a:graphicData uri="http://schemas.openxmlformats.org/drawingml/2006/table">
            <a:tbl>
              <a:tblPr firstRow="1" firstCol="1" bandRow="1"/>
              <a:tblGrid>
                <a:gridCol w="651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Characteristics of Effective Learning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Playing and exploring 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Active learning 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Creating and thinking critically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3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CA84-E49C-471C-AB87-72C106E3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Through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BC73-17EE-47C1-981F-19F832140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ClrTx/>
              <a:buNone/>
            </a:pPr>
            <a:r>
              <a:rPr lang="en-US"/>
              <a:t>Play is the best way for children to develop and master </a:t>
            </a:r>
          </a:p>
          <a:p>
            <a:pPr marL="0" indent="0">
              <a:buClrTx/>
              <a:buNone/>
            </a:pPr>
            <a:r>
              <a:rPr lang="en-US"/>
              <a:t>the skills within the EYFS framework.</a:t>
            </a:r>
          </a:p>
          <a:p>
            <a:pPr>
              <a:buClrTx/>
            </a:pPr>
            <a:endParaRPr lang="en-US" sz="1400"/>
          </a:p>
          <a:p>
            <a:pPr lvl="1"/>
            <a:r>
              <a:rPr lang="en-US"/>
              <a:t>Develops communication skills</a:t>
            </a:r>
          </a:p>
          <a:p>
            <a:pPr lvl="1"/>
            <a:r>
              <a:rPr lang="en-US"/>
              <a:t>Supports cooperation</a:t>
            </a:r>
          </a:p>
          <a:p>
            <a:pPr lvl="1"/>
            <a:r>
              <a:rPr lang="en-US"/>
              <a:t>Allows application of skills</a:t>
            </a:r>
          </a:p>
          <a:p>
            <a:pPr lvl="1"/>
            <a:r>
              <a:rPr lang="en-US"/>
              <a:t>Provides challenge</a:t>
            </a:r>
          </a:p>
          <a:p>
            <a:pPr lvl="1"/>
            <a:r>
              <a:rPr lang="en-US"/>
              <a:t>Builds relationships</a:t>
            </a:r>
          </a:p>
          <a:p>
            <a:pPr lvl="1"/>
            <a:r>
              <a:rPr lang="en-US"/>
              <a:t>Lots of fun!</a:t>
            </a:r>
          </a:p>
          <a:p>
            <a:pPr lvl="1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30D4A-8C83-43E3-B07C-6F0D97632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5"/>
          <a:stretch/>
        </p:blipFill>
        <p:spPr>
          <a:xfrm>
            <a:off x="8261254" y="1791120"/>
            <a:ext cx="3606831" cy="41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0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B23D-2AAA-4F0B-B207-601D62D7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in Nursery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DE56-5D3B-4B56-9444-0CC743AE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7" y="1791120"/>
            <a:ext cx="6697933" cy="4103874"/>
          </a:xfrm>
        </p:spPr>
        <p:txBody>
          <a:bodyPr/>
          <a:lstStyle/>
          <a:p>
            <a:r>
              <a:rPr lang="en-GB" sz="2550"/>
              <a:t>Alongside play and following the children’s interests, we use an integrated text-based approach to planning.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550"/>
              <a:t>Weekly high quality text and Nursery Rhymes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550"/>
              <a:t>Engaging topics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550"/>
              <a:t>Introducing and developing vocabulary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550"/>
              <a:t>Exciting, open ended activities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550"/>
              <a:t>Balance of adult-led and child-initiated learning</a:t>
            </a:r>
          </a:p>
          <a:p>
            <a:r>
              <a:rPr lang="en-GB" sz="2550"/>
              <a:t>Use of the inside and outside environments</a:t>
            </a:r>
          </a:p>
        </p:txBody>
      </p:sp>
      <p:pic>
        <p:nvPicPr>
          <p:cNvPr id="5" name="Picture 4" descr="A picture containing table, food, board&#10;&#10;Description automatically generated">
            <a:extLst>
              <a:ext uri="{FF2B5EF4-FFF2-40B4-BE49-F238E27FC236}">
                <a16:creationId xmlns:a16="http://schemas.microsoft.com/office/drawing/2014/main" id="{5DD32CDF-9481-4F8E-9C21-AEF00249BC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7410" y="4147552"/>
            <a:ext cx="1800000" cy="1344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A1E947-7A9B-4C20-9903-BFA54B6CB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t="25391"/>
          <a:stretch/>
        </p:blipFill>
        <p:spPr>
          <a:xfrm rot="5400000">
            <a:off x="7993967" y="4148289"/>
            <a:ext cx="1800000" cy="1342969"/>
          </a:xfrm>
          <a:prstGeom prst="rect">
            <a:avLst/>
          </a:prstGeom>
        </p:spPr>
      </p:pic>
      <p:pic>
        <p:nvPicPr>
          <p:cNvPr id="9" name="Picture 8" descr="A picture containing plastic, indoor, container, food&#10;&#10;Description automatically generated">
            <a:extLst>
              <a:ext uri="{FF2B5EF4-FFF2-40B4-BE49-F238E27FC236}">
                <a16:creationId xmlns:a16="http://schemas.microsoft.com/office/drawing/2014/main" id="{DACB21AA-6CA1-47B0-A32D-A986204EBA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7410" y="2160877"/>
            <a:ext cx="1800000" cy="1344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81C282-4537-4D26-A89F-FC18D789498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82" y="1933099"/>
            <a:ext cx="1450032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8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3E83-4137-4C5A-98B5-A598283B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In Nursery we focus on Personal, Social and Emotional Development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48F20E-F9E2-47AC-B45E-52C94145A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27" y="3474720"/>
            <a:ext cx="2650649" cy="2064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E1E4AA-B929-40E6-845A-841B4CE29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2" y="3826780"/>
            <a:ext cx="2728556" cy="1783794"/>
          </a:xfrm>
          <a:prstGeom prst="rect">
            <a:avLst/>
          </a:prstGeom>
        </p:spPr>
      </p:pic>
      <p:pic>
        <p:nvPicPr>
          <p:cNvPr id="13" name="Picture 2" descr="Image result for children playing in nursery">
            <a:extLst>
              <a:ext uri="{FF2B5EF4-FFF2-40B4-BE49-F238E27FC236}">
                <a16:creationId xmlns:a16="http://schemas.microsoft.com/office/drawing/2014/main" id="{D3735E3D-4C15-4FAF-9BE8-F8995DFD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2" y="1778443"/>
            <a:ext cx="2728557" cy="27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F0413B-A75E-4952-8400-FFC08407A69E}"/>
              </a:ext>
            </a:extLst>
          </p:cNvPr>
          <p:cNvSpPr txBox="1"/>
          <p:nvPr/>
        </p:nvSpPr>
        <p:spPr>
          <a:xfrm>
            <a:off x="527824" y="4569784"/>
            <a:ext cx="4230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Twinkl" pitchFamily="50" charset="0"/>
              </a:rPr>
              <a:t>play together with our friends, using kinds hands, kind words and kind feet.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B6988-B26B-4CD1-A7FC-D12B6689D334}"/>
              </a:ext>
            </a:extLst>
          </p:cNvPr>
          <p:cNvSpPr txBox="1"/>
          <p:nvPr/>
        </p:nvSpPr>
        <p:spPr>
          <a:xfrm>
            <a:off x="3971438" y="3372458"/>
            <a:ext cx="412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+mj-lt"/>
              </a:rPr>
              <a:t>          </a:t>
            </a:r>
            <a:r>
              <a:rPr lang="en-GB" sz="2400">
                <a:latin typeface="Twinkl" pitchFamily="50" charset="0"/>
              </a:rPr>
              <a:t>share and take turns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A29B7-80D2-4073-B285-7C7E3FE293F1}"/>
              </a:ext>
            </a:extLst>
          </p:cNvPr>
          <p:cNvSpPr txBox="1"/>
          <p:nvPr/>
        </p:nvSpPr>
        <p:spPr>
          <a:xfrm>
            <a:off x="8733776" y="2991689"/>
            <a:ext cx="324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+mj-lt"/>
              </a:rPr>
              <a:t>        </a:t>
            </a:r>
            <a:r>
              <a:rPr lang="en-GB" sz="2400">
                <a:latin typeface="Twinkl" pitchFamily="50" charset="0"/>
              </a:rPr>
              <a:t>tidy up our toys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72BD79-509B-47DA-8CFC-F54BE64254C2}"/>
              </a:ext>
            </a:extLst>
          </p:cNvPr>
          <p:cNvSpPr txBox="1"/>
          <p:nvPr/>
        </p:nvSpPr>
        <p:spPr>
          <a:xfrm>
            <a:off x="2579805" y="5539281"/>
            <a:ext cx="47820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latin typeface="Twinkl"/>
              </a:rPr>
              <a:t>                               walk inside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5A01ED-2167-456B-9090-AB80F3586C31}"/>
              </a:ext>
            </a:extLst>
          </p:cNvPr>
          <p:cNvSpPr txBox="1"/>
          <p:nvPr/>
        </p:nvSpPr>
        <p:spPr>
          <a:xfrm>
            <a:off x="8447087" y="5518698"/>
            <a:ext cx="355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Twinkl" pitchFamily="50" charset="0"/>
              </a:rPr>
              <a:t>    look after our friends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33471C-349D-4D75-B7C0-38FE5119F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258" y="1741345"/>
            <a:ext cx="2793520" cy="1733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E71962-CC82-4325-9BB2-BDB856E9C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9701" y="1061183"/>
            <a:ext cx="2427519" cy="19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73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31a4967-e9fb-400c-90a6-681a71f63841" xsi:nil="true"/>
    <SharedWithUsers xmlns="affe0969-1c26-4f2f-80e9-4beb6b4f386a">
      <UserInfo>
        <DisplayName>Everyone</DisplayName>
        <AccountId>9</AccountId>
        <AccountType/>
      </UserInfo>
      <UserInfo>
        <DisplayName>Virginia Saunders</DisplayName>
        <AccountId>33</AccountId>
        <AccountType/>
      </UserInfo>
      <UserInfo>
        <DisplayName>Victoria Maskell</DisplayName>
        <AccountId>37</AccountId>
        <AccountType/>
      </UserInfo>
      <UserInfo>
        <DisplayName>Alfred Sutton Nursery</DisplayName>
        <AccountId>79</AccountId>
        <AccountType/>
      </UserInfo>
      <UserInfo>
        <DisplayName>Alice DeCroos</DisplayName>
        <AccountId>7</AccountId>
        <AccountType/>
      </UserInfo>
      <UserInfo>
        <DisplayName>JMussett</DisplayName>
        <AccountId>22</AccountId>
        <AccountType/>
      </UserInfo>
      <UserInfo>
        <DisplayName>Alfred Sutton Deputy Head</DisplayName>
        <AccountId>62</AccountId>
        <AccountType/>
      </UserInfo>
    </SharedWithUsers>
    <lcf76f155ced4ddcb4097134ff3c332f xmlns="131a4967-e9fb-400c-90a6-681a71f6384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BA3E45ECE7674AAE01F5F5C88BBC7A" ma:contentTypeVersion="12" ma:contentTypeDescription="Create a new document." ma:contentTypeScope="" ma:versionID="82ee2ab54c03b2773a396d1fcdf4789b">
  <xsd:schema xmlns:xsd="http://www.w3.org/2001/XMLSchema" xmlns:xs="http://www.w3.org/2001/XMLSchema" xmlns:p="http://schemas.microsoft.com/office/2006/metadata/properties" xmlns:ns2="131a4967-e9fb-400c-90a6-681a71f63841" xmlns:ns3="affe0969-1c26-4f2f-80e9-4beb6b4f386a" targetNamespace="http://schemas.microsoft.com/office/2006/metadata/properties" ma:root="true" ma:fieldsID="ce413519f5df9ac3409cb304173c42f9" ns2:_="" ns3:_="">
    <xsd:import namespace="131a4967-e9fb-400c-90a6-681a71f63841"/>
    <xsd:import namespace="affe0969-1c26-4f2f-80e9-4beb6b4f3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a4967-e9fb-400c-90a6-681a71f638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f1c654a-7220-44a0-b143-ae8772ea34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e0969-1c26-4f2f-80e9-4beb6b4f386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46799C-ECCD-4E7D-8404-EDB1660FB7F7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ffe0969-1c26-4f2f-80e9-4beb6b4f386a"/>
    <ds:schemaRef ds:uri="131a4967-e9fb-400c-90a6-681a71f6384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61DE58-35B6-44D3-AE90-B079F32A43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2CC167-BD0E-42D3-8606-B4AE68A2CB7D}">
  <ds:schemaRefs>
    <ds:schemaRef ds:uri="131a4967-e9fb-400c-90a6-681a71f63841"/>
    <ds:schemaRef ds:uri="affe0969-1c26-4f2f-80e9-4beb6b4f38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0</TotalTime>
  <Words>1141</Words>
  <Application>Microsoft Office PowerPoint</Application>
  <PresentationFormat>Widescreen</PresentationFormat>
  <Paragraphs>144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Bahnschrift SemiLight</vt:lpstr>
      <vt:lpstr>Calibri</vt:lpstr>
      <vt:lpstr>Calibri Light</vt:lpstr>
      <vt:lpstr>Comic Sans MS</vt:lpstr>
      <vt:lpstr>Garamond</vt:lpstr>
      <vt:lpstr>Times New Roman</vt:lpstr>
      <vt:lpstr>Twinkl</vt:lpstr>
      <vt:lpstr>Wingdings</vt:lpstr>
      <vt:lpstr>Office Theme</vt:lpstr>
      <vt:lpstr>PowerPoint Presentation</vt:lpstr>
      <vt:lpstr>                Meet the Nursery Team</vt:lpstr>
      <vt:lpstr>               These are the Key Persons  (EYPs and teacher)  teaching in Fern Class </vt:lpstr>
      <vt:lpstr>               These are the Key Persons (EYPs)  teaching in Toadstool Class </vt:lpstr>
      <vt:lpstr>Early Years Foundation Stage</vt:lpstr>
      <vt:lpstr>Learning in the Foundation Stage In Nursery we focus more on the Prime Areas</vt:lpstr>
      <vt:lpstr>Learning Through Play</vt:lpstr>
      <vt:lpstr>Learning in Nursery</vt:lpstr>
      <vt:lpstr>In Nursery we focus on Personal, Social and Emotional Development</vt:lpstr>
      <vt:lpstr>   In Nursery we focus on Communication and Language skills through carpet time, key groups and free flow play.  On the carpet we practise our listening and attention skills by:</vt:lpstr>
      <vt:lpstr>        We develop our Physical Development    skills through Gross and Fine motor skills    </vt:lpstr>
      <vt:lpstr>                   Our Weekly Learning: text and topic based   </vt:lpstr>
      <vt:lpstr>The school day  We have our own large, well resourced outside area and children have access to both inside classrooms during free flow time. Take a look at what a typical day looks like:  In addition ALL Day children have a supervised lunchtime and play break from 11.30-12.20 </vt:lpstr>
      <vt:lpstr> Introducing Phonics  (hearing, saying, recognising sounds and letters)</vt:lpstr>
      <vt:lpstr>Curriculum Enrichment</vt:lpstr>
      <vt:lpstr>How to help your child  develop independence and self regulation skills</vt:lpstr>
      <vt:lpstr>Tapestry: Parents as Partners</vt:lpstr>
      <vt:lpstr>Life at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Reception at Alfred Sutton Primary School</dc:title>
  <dc:creator>Victoria Maskell</dc:creator>
  <cp:lastModifiedBy>Sylvia Sewell</cp:lastModifiedBy>
  <cp:revision>1</cp:revision>
  <cp:lastPrinted>2021-06-08T10:57:49Z</cp:lastPrinted>
  <dcterms:created xsi:type="dcterms:W3CDTF">2020-10-27T11:31:30Z</dcterms:created>
  <dcterms:modified xsi:type="dcterms:W3CDTF">2023-07-20T09:35:14Z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0x01010050BA3E45ECE7674AAE01F5F5C88BBC7A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